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16" r:id="rId2"/>
  </p:sldMasterIdLst>
  <p:notesMasterIdLst>
    <p:notesMasterId r:id="rId23"/>
  </p:notesMasterIdLst>
  <p:sldIdLst>
    <p:sldId id="8353" r:id="rId3"/>
    <p:sldId id="262" r:id="rId4"/>
    <p:sldId id="263" r:id="rId5"/>
    <p:sldId id="8371" r:id="rId6"/>
    <p:sldId id="8355" r:id="rId7"/>
    <p:sldId id="8356" r:id="rId8"/>
    <p:sldId id="8357" r:id="rId9"/>
    <p:sldId id="8358" r:id="rId10"/>
    <p:sldId id="8360" r:id="rId11"/>
    <p:sldId id="8359" r:id="rId12"/>
    <p:sldId id="8362" r:id="rId13"/>
    <p:sldId id="8363" r:id="rId14"/>
    <p:sldId id="8369" r:id="rId15"/>
    <p:sldId id="8367" r:id="rId16"/>
    <p:sldId id="8364" r:id="rId17"/>
    <p:sldId id="8365" r:id="rId18"/>
    <p:sldId id="8370" r:id="rId19"/>
    <p:sldId id="8368" r:id="rId20"/>
    <p:sldId id="8373" r:id="rId21"/>
    <p:sldId id="8372" r:id="rId22"/>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AFEE"/>
    <a:srgbClr val="011E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A76E53-1F68-C145-995E-95A14A985613}" v="1" dt="2019-04-08T13:46:26.0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p:restoredTop sz="81857"/>
  </p:normalViewPr>
  <p:slideViewPr>
    <p:cSldViewPr snapToGrid="0" snapToObjects="1">
      <p:cViewPr varScale="1">
        <p:scale>
          <a:sx n="64" d="100"/>
          <a:sy n="64" d="100"/>
        </p:scale>
        <p:origin x="23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6067-D1A4-894E-8FEF-F822FEA32D71}" type="datetimeFigureOut">
              <a:rPr lang="fi-FI" smtClean="0"/>
              <a:t>8.4.2019</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1B667C-9AA9-C841-8097-7C8019AAA4F8}" type="slidenum">
              <a:rPr lang="fi-FI" smtClean="0"/>
              <a:t>‹#›</a:t>
            </a:fld>
            <a:endParaRPr lang="fi-FI"/>
          </a:p>
        </p:txBody>
      </p:sp>
    </p:spTree>
    <p:extLst>
      <p:ext uri="{BB962C8B-B14F-4D97-AF65-F5344CB8AC3E}">
        <p14:creationId xmlns:p14="http://schemas.microsoft.com/office/powerpoint/2010/main" val="449902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fld id="{0E1B667C-9AA9-C841-8097-7C8019AAA4F8}" type="slidenum">
              <a:rPr lang="fi-FI" smtClean="0"/>
              <a:t>12</a:t>
            </a:fld>
            <a:endParaRPr lang="fi-FI"/>
          </a:p>
        </p:txBody>
      </p:sp>
    </p:spTree>
    <p:extLst>
      <p:ext uri="{BB962C8B-B14F-4D97-AF65-F5344CB8AC3E}">
        <p14:creationId xmlns:p14="http://schemas.microsoft.com/office/powerpoint/2010/main" val="3914378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fld id="{0E1B667C-9AA9-C841-8097-7C8019AAA4F8}" type="slidenum">
              <a:rPr lang="fi-FI" smtClean="0"/>
              <a:t>14</a:t>
            </a:fld>
            <a:endParaRPr lang="fi-FI"/>
          </a:p>
        </p:txBody>
      </p:sp>
    </p:spTree>
    <p:extLst>
      <p:ext uri="{BB962C8B-B14F-4D97-AF65-F5344CB8AC3E}">
        <p14:creationId xmlns:p14="http://schemas.microsoft.com/office/powerpoint/2010/main" val="4285162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fld id="{0E1B667C-9AA9-C841-8097-7C8019AAA4F8}" type="slidenum">
              <a:rPr lang="fi-FI" smtClean="0"/>
              <a:t>16</a:t>
            </a:fld>
            <a:endParaRPr lang="fi-FI"/>
          </a:p>
        </p:txBody>
      </p:sp>
    </p:spTree>
    <p:extLst>
      <p:ext uri="{BB962C8B-B14F-4D97-AF65-F5344CB8AC3E}">
        <p14:creationId xmlns:p14="http://schemas.microsoft.com/office/powerpoint/2010/main" val="1553412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fld id="{0E1B667C-9AA9-C841-8097-7C8019AAA4F8}" type="slidenum">
              <a:rPr lang="fi-FI" smtClean="0"/>
              <a:t>18</a:t>
            </a:fld>
            <a:endParaRPr lang="fi-FI"/>
          </a:p>
        </p:txBody>
      </p:sp>
    </p:spTree>
    <p:extLst>
      <p:ext uri="{BB962C8B-B14F-4D97-AF65-F5344CB8AC3E}">
        <p14:creationId xmlns:p14="http://schemas.microsoft.com/office/powerpoint/2010/main" val="4006056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EEA9-4896-374B-9139-04CFBBACC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i-FI"/>
          </a:p>
        </p:txBody>
      </p:sp>
      <p:sp>
        <p:nvSpPr>
          <p:cNvPr id="3" name="Subtitle 2">
            <a:extLst>
              <a:ext uri="{FF2B5EF4-FFF2-40B4-BE49-F238E27FC236}">
                <a16:creationId xmlns:a16="http://schemas.microsoft.com/office/drawing/2014/main" id="{E48D9972-5ECB-6947-88F7-7F6C76C613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4" name="Date Placeholder 3">
            <a:extLst>
              <a:ext uri="{FF2B5EF4-FFF2-40B4-BE49-F238E27FC236}">
                <a16:creationId xmlns:a16="http://schemas.microsoft.com/office/drawing/2014/main" id="{DCF112F6-A3E1-A047-9E38-B678ADF7C871}"/>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360E288A-75E4-FB4E-9F1B-08C4A330A8FF}"/>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41DDFC1F-9767-9C43-89E3-D51B8E81F070}"/>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059438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F683-AD9A-4B4B-A3EF-67DA9A890812}"/>
              </a:ext>
            </a:extLst>
          </p:cNvPr>
          <p:cNvSpPr>
            <a:spLocks noGrp="1"/>
          </p:cNvSpPr>
          <p:nvPr>
            <p:ph type="title"/>
          </p:nvPr>
        </p:nvSpPr>
        <p:spPr/>
        <p:txBody>
          <a:bodyPr/>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FF658ADA-ED47-6A49-9023-F89D2058880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E8E2C5E2-B83A-CC43-A9BC-E9360FDAB760}"/>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096A2683-D6F0-0E4E-B614-3F3FCDBD8212}"/>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2A4116DF-883C-E044-BC06-C959965A823D}"/>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726555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150CB9-30E9-3E42-BF89-D8718D4000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E99F504F-9CE3-9940-97EB-1A0B8F6B09F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93B5CC45-CB4F-144F-A78B-ED6B34BA8FB6}"/>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0F898ADF-3971-5849-99A3-82A239014969}"/>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9729F450-522C-8B44-894B-A5A39D0080CD}"/>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984729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78A5D13A-4A2E-49E9-842B-13EDBE62E860}"/>
              </a:ext>
            </a:extLst>
          </p:cNvPr>
          <p:cNvPicPr>
            <a:picLocks noChangeAspect="1"/>
          </p:cNvPicPr>
          <p:nvPr userDrawn="1"/>
        </p:nvPicPr>
        <p:blipFill rotWithShape="1">
          <a:blip r:embed="rId3"/>
          <a:srcRect l="65760" t="11271" b="-2"/>
          <a:stretch/>
        </p:blipFill>
        <p:spPr>
          <a:xfrm>
            <a:off x="7093230" y="0"/>
            <a:ext cx="5098770" cy="6858000"/>
          </a:xfrm>
          <a:prstGeom prst="rect">
            <a:avLst/>
          </a:prstGeom>
        </p:spPr>
      </p:pic>
    </p:spTree>
    <p:extLst>
      <p:ext uri="{BB962C8B-B14F-4D97-AF65-F5344CB8AC3E}">
        <p14:creationId xmlns:p14="http://schemas.microsoft.com/office/powerpoint/2010/main" val="2401165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02176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91484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0693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92841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01569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7863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5850366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2A08-0153-194E-B3E5-2427D363B9ED}"/>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C8AF1937-3186-3242-8237-99B66A7494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8E013C13-0FEE-AA41-9CD3-00A706F0C198}"/>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C482D3E0-510D-3845-A8A1-AA8E56CE2AD7}"/>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DB279899-B8AB-4645-AB51-CB37144D4BFC}"/>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1366820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249082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0"/>
            <a:ext cx="4161981" cy="1107996"/>
          </a:xfrm>
        </p:spPr>
        <p:txBody>
          <a:bodyPr wrap="square" rIns="0" anchor="b">
            <a:spAutoFit/>
          </a:bodyPr>
          <a:lstStyle>
            <a:lvl1pPr>
              <a:lnSpc>
                <a:spcPct val="100000"/>
              </a:lnSpc>
              <a:defRPr sz="3599"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91025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3152001"/>
            <a:ext cx="4161981" cy="553998"/>
          </a:xfrm>
        </p:spPr>
        <p:txBody>
          <a:bodyPr wrap="square" rIns="0" anchor="ctr" anchorCtr="0">
            <a:spAutoFit/>
          </a:bodyPr>
          <a:lstStyle>
            <a:lvl1pPr>
              <a:lnSpc>
                <a:spcPct val="100000"/>
              </a:lnSpc>
              <a:defRPr sz="3599"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56061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981637"/>
            <a:ext cx="4160520"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9997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4"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49060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4"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33447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2"/>
            <a:ext cx="5367528" cy="30777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30777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73036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30777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2"/>
            <a:ext cx="3475037" cy="30777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2"/>
            <a:ext cx="3475037" cy="30777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45662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865055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1" y="2017715"/>
            <a:ext cx="3481388" cy="307777"/>
          </a:xfrm>
        </p:spPr>
        <p:txBody>
          <a:bodyPr wrap="square">
            <a:spAutoFit/>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22217252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16B8-4B14-9747-89D7-461A35168F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i-FI"/>
          </a:p>
        </p:txBody>
      </p:sp>
      <p:sp>
        <p:nvSpPr>
          <p:cNvPr id="3" name="Text Placeholder 2">
            <a:extLst>
              <a:ext uri="{FF2B5EF4-FFF2-40B4-BE49-F238E27FC236}">
                <a16:creationId xmlns:a16="http://schemas.microsoft.com/office/drawing/2014/main" id="{A4A27014-C9D4-CC4A-B355-422678BC39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C6FE68-2C07-5F41-AD47-93D5D7A234BB}"/>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D594CC50-53EA-CD45-A2DB-DF87A0340A6F}"/>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56883E0C-22AF-C74A-AA6A-9167824FCE06}"/>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0493570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59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399"/>
            </a:lvl1pPr>
            <a:lvl2pPr marL="228531"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1"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508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9"/>
            <a:ext cx="6599409" cy="430887"/>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Tree>
    <p:extLst>
      <p:ext uri="{BB962C8B-B14F-4D97-AF65-F5344CB8AC3E}">
        <p14:creationId xmlns:p14="http://schemas.microsoft.com/office/powerpoint/2010/main" val="30271717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9"/>
            <a:ext cx="6599409" cy="430887"/>
          </a:xfrm>
        </p:spPr>
        <p:txBody>
          <a:bodyPr anchor="ctr" anchorCtr="0">
            <a:spAutoFit/>
          </a:bodyPr>
          <a:lstStyle>
            <a:lvl1pPr marL="0" indent="0">
              <a:spcAft>
                <a:spcPts val="1200"/>
              </a:spcAft>
              <a:buNone/>
              <a:defRPr sz="2799"/>
            </a:lvl1pPr>
            <a:lvl2pPr marL="228531"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868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21087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98106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05783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0800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969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1421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104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F58FA-32AF-544A-8700-CC2A6A17DA3E}"/>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BAEBD0BB-C39B-304A-9AF4-29BFC113E8F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a:extLst>
              <a:ext uri="{FF2B5EF4-FFF2-40B4-BE49-F238E27FC236}">
                <a16:creationId xmlns:a16="http://schemas.microsoft.com/office/drawing/2014/main" id="{78A667F6-623E-2C4E-BD07-7627F3E5DFA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a:extLst>
              <a:ext uri="{FF2B5EF4-FFF2-40B4-BE49-F238E27FC236}">
                <a16:creationId xmlns:a16="http://schemas.microsoft.com/office/drawing/2014/main" id="{F71105EF-D4F2-CB49-93DB-F35CAAAD0564}"/>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6" name="Footer Placeholder 5">
            <a:extLst>
              <a:ext uri="{FF2B5EF4-FFF2-40B4-BE49-F238E27FC236}">
                <a16:creationId xmlns:a16="http://schemas.microsoft.com/office/drawing/2014/main" id="{9FAA4C80-F38D-E845-8E50-0C388846F57D}"/>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A662BB1C-46BB-1B4E-99C4-727815073D50}"/>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5589360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559802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755770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92983-0559-854E-B3C4-0D1653B350EC}"/>
              </a:ext>
            </a:extLst>
          </p:cNvPr>
          <p:cNvSpPr>
            <a:spLocks noGrp="1"/>
          </p:cNvSpPr>
          <p:nvPr>
            <p:ph type="title"/>
          </p:nvPr>
        </p:nvSpPr>
        <p:spPr>
          <a:xfrm>
            <a:off x="839788" y="365125"/>
            <a:ext cx="10515600" cy="1325563"/>
          </a:xfrm>
        </p:spPr>
        <p:txBody>
          <a:bodyPr/>
          <a:lstStyle/>
          <a:p>
            <a:r>
              <a:rPr lang="en-US"/>
              <a:t>Click to edit Master title style</a:t>
            </a:r>
            <a:endParaRPr lang="fi-FI"/>
          </a:p>
        </p:txBody>
      </p:sp>
      <p:sp>
        <p:nvSpPr>
          <p:cNvPr id="3" name="Text Placeholder 2">
            <a:extLst>
              <a:ext uri="{FF2B5EF4-FFF2-40B4-BE49-F238E27FC236}">
                <a16:creationId xmlns:a16="http://schemas.microsoft.com/office/drawing/2014/main" id="{CA134E75-D31E-8749-A513-75760C20E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DE774DF-7F56-C647-9967-CB8A6A5E86F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Text Placeholder 4">
            <a:extLst>
              <a:ext uri="{FF2B5EF4-FFF2-40B4-BE49-F238E27FC236}">
                <a16:creationId xmlns:a16="http://schemas.microsoft.com/office/drawing/2014/main" id="{56783797-480C-6E4C-8450-46717B8540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DD5F0AA-6907-574A-8B95-DE3877BC98D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7" name="Date Placeholder 6">
            <a:extLst>
              <a:ext uri="{FF2B5EF4-FFF2-40B4-BE49-F238E27FC236}">
                <a16:creationId xmlns:a16="http://schemas.microsoft.com/office/drawing/2014/main" id="{B1FD94B2-663E-684C-8F69-CA6A278BAA24}"/>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8" name="Footer Placeholder 7">
            <a:extLst>
              <a:ext uri="{FF2B5EF4-FFF2-40B4-BE49-F238E27FC236}">
                <a16:creationId xmlns:a16="http://schemas.microsoft.com/office/drawing/2014/main" id="{72497A81-CC13-3342-999C-C379C9D49DDE}"/>
              </a:ext>
            </a:extLst>
          </p:cNvPr>
          <p:cNvSpPr>
            <a:spLocks noGrp="1"/>
          </p:cNvSpPr>
          <p:nvPr>
            <p:ph type="ftr" sz="quarter" idx="11"/>
          </p:nvPr>
        </p:nvSpPr>
        <p:spPr/>
        <p:txBody>
          <a:bodyPr/>
          <a:lstStyle/>
          <a:p>
            <a:endParaRPr lang="fi-FI"/>
          </a:p>
        </p:txBody>
      </p:sp>
      <p:sp>
        <p:nvSpPr>
          <p:cNvPr id="9" name="Slide Number Placeholder 8">
            <a:extLst>
              <a:ext uri="{FF2B5EF4-FFF2-40B4-BE49-F238E27FC236}">
                <a16:creationId xmlns:a16="http://schemas.microsoft.com/office/drawing/2014/main" id="{D9A34155-A166-9944-B6DC-CEC543CFD656}"/>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209220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539D-146C-0241-ADE5-D59FE3B846B0}"/>
              </a:ext>
            </a:extLst>
          </p:cNvPr>
          <p:cNvSpPr>
            <a:spLocks noGrp="1"/>
          </p:cNvSpPr>
          <p:nvPr>
            <p:ph type="title"/>
          </p:nvPr>
        </p:nvSpPr>
        <p:spPr/>
        <p:txBody>
          <a:bodyPr/>
          <a:lstStyle/>
          <a:p>
            <a:r>
              <a:rPr lang="en-US"/>
              <a:t>Click to edit Master title style</a:t>
            </a:r>
            <a:endParaRPr lang="fi-FI"/>
          </a:p>
        </p:txBody>
      </p:sp>
      <p:sp>
        <p:nvSpPr>
          <p:cNvPr id="3" name="Date Placeholder 2">
            <a:extLst>
              <a:ext uri="{FF2B5EF4-FFF2-40B4-BE49-F238E27FC236}">
                <a16:creationId xmlns:a16="http://schemas.microsoft.com/office/drawing/2014/main" id="{C80F883E-53C6-F642-BACD-7F36C2222ECB}"/>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4" name="Footer Placeholder 3">
            <a:extLst>
              <a:ext uri="{FF2B5EF4-FFF2-40B4-BE49-F238E27FC236}">
                <a16:creationId xmlns:a16="http://schemas.microsoft.com/office/drawing/2014/main" id="{CEB51800-D6AA-5A4C-AF17-D365C31694DA}"/>
              </a:ext>
            </a:extLst>
          </p:cNvPr>
          <p:cNvSpPr>
            <a:spLocks noGrp="1"/>
          </p:cNvSpPr>
          <p:nvPr>
            <p:ph type="ftr" sz="quarter" idx="11"/>
          </p:nvPr>
        </p:nvSpPr>
        <p:spPr/>
        <p:txBody>
          <a:bodyPr/>
          <a:lstStyle/>
          <a:p>
            <a:endParaRPr lang="fi-FI"/>
          </a:p>
        </p:txBody>
      </p:sp>
      <p:sp>
        <p:nvSpPr>
          <p:cNvPr id="5" name="Slide Number Placeholder 4">
            <a:extLst>
              <a:ext uri="{FF2B5EF4-FFF2-40B4-BE49-F238E27FC236}">
                <a16:creationId xmlns:a16="http://schemas.microsoft.com/office/drawing/2014/main" id="{5908450B-F03F-9F44-917C-2B87D170FDDD}"/>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328028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87802A-FB3A-B940-961F-FF1482055BCF}"/>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3" name="Footer Placeholder 2">
            <a:extLst>
              <a:ext uri="{FF2B5EF4-FFF2-40B4-BE49-F238E27FC236}">
                <a16:creationId xmlns:a16="http://schemas.microsoft.com/office/drawing/2014/main" id="{F393B8D5-E66B-5042-AE55-9DDF925A43FC}"/>
              </a:ext>
            </a:extLst>
          </p:cNvPr>
          <p:cNvSpPr>
            <a:spLocks noGrp="1"/>
          </p:cNvSpPr>
          <p:nvPr>
            <p:ph type="ftr" sz="quarter" idx="11"/>
          </p:nvPr>
        </p:nvSpPr>
        <p:spPr/>
        <p:txBody>
          <a:bodyPr/>
          <a:lstStyle/>
          <a:p>
            <a:endParaRPr lang="fi-FI"/>
          </a:p>
        </p:txBody>
      </p:sp>
      <p:sp>
        <p:nvSpPr>
          <p:cNvPr id="4" name="Slide Number Placeholder 3">
            <a:extLst>
              <a:ext uri="{FF2B5EF4-FFF2-40B4-BE49-F238E27FC236}">
                <a16:creationId xmlns:a16="http://schemas.microsoft.com/office/drawing/2014/main" id="{BD8BBB27-B604-B24E-9283-152928FF5568}"/>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419682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139C4-9025-5D4A-B923-F1C5C02244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0F203E32-B12E-2140-AA17-6A8174366B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Text Placeholder 3">
            <a:extLst>
              <a:ext uri="{FF2B5EF4-FFF2-40B4-BE49-F238E27FC236}">
                <a16:creationId xmlns:a16="http://schemas.microsoft.com/office/drawing/2014/main" id="{C5689A5D-7C59-7147-927C-9D1B9B55B3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E02632-A268-3140-9EAA-8F1A45A1EDB7}"/>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6" name="Footer Placeholder 5">
            <a:extLst>
              <a:ext uri="{FF2B5EF4-FFF2-40B4-BE49-F238E27FC236}">
                <a16:creationId xmlns:a16="http://schemas.microsoft.com/office/drawing/2014/main" id="{49B4A524-7E57-9E4B-BF08-6B0738B17273}"/>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B11C01DC-15AE-6A48-8699-51518458F159}"/>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3859472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2BDAA-5C7D-CC47-9B0F-41BD9B5AB7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Picture Placeholder 2">
            <a:extLst>
              <a:ext uri="{FF2B5EF4-FFF2-40B4-BE49-F238E27FC236}">
                <a16:creationId xmlns:a16="http://schemas.microsoft.com/office/drawing/2014/main" id="{3150C7EE-F8A9-F947-82EA-45F79DAF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xt Placeholder 3">
            <a:extLst>
              <a:ext uri="{FF2B5EF4-FFF2-40B4-BE49-F238E27FC236}">
                <a16:creationId xmlns:a16="http://schemas.microsoft.com/office/drawing/2014/main" id="{647F8AA5-8E22-5C4A-A96F-2B00EA8F7A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DC5360-D0DF-7945-B3E9-E77B5EE88275}"/>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6" name="Footer Placeholder 5">
            <a:extLst>
              <a:ext uri="{FF2B5EF4-FFF2-40B4-BE49-F238E27FC236}">
                <a16:creationId xmlns:a16="http://schemas.microsoft.com/office/drawing/2014/main" id="{F73D2E06-5029-7241-8476-7E6792164E88}"/>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0B0420CE-1628-8043-A2BC-6E439ACFEC35}"/>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93337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image" Target="../media/image1.emf"/><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933F56-6D9C-3441-AA5D-093C5A7690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577F2D1E-3381-664B-BAB6-91859C0D0E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6AF899B9-C4F9-1843-A089-02F0EFF7B4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976CC819-71B8-EF40-9C47-1E27D4F010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i-FI"/>
          </a:p>
        </p:txBody>
      </p:sp>
      <p:sp>
        <p:nvSpPr>
          <p:cNvPr id="6" name="Slide Number Placeholder 5">
            <a:extLst>
              <a:ext uri="{FF2B5EF4-FFF2-40B4-BE49-F238E27FC236}">
                <a16:creationId xmlns:a16="http://schemas.microsoft.com/office/drawing/2014/main" id="{FD1CD93F-304C-9946-992A-0DFBF84D6B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DF5134-9A07-5248-BE8E-9A981AB5CCD5}" type="slidenum">
              <a:rPr lang="fi-FI" smtClean="0"/>
              <a:t>‹#›</a:t>
            </a:fld>
            <a:endParaRPr lang="fi-FI"/>
          </a:p>
        </p:txBody>
      </p:sp>
    </p:spTree>
    <p:extLst>
      <p:ext uri="{BB962C8B-B14F-4D97-AF65-F5344CB8AC3E}">
        <p14:creationId xmlns:p14="http://schemas.microsoft.com/office/powerpoint/2010/main" val="30743518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12877894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8.tiff"/><Relationship Id="rId4" Type="http://schemas.openxmlformats.org/officeDocument/2006/relationships/image" Target="../media/image27.tiff"/></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gb/learn/modules/capture-page-load-times-application-insights/" TargetMode="External"/><Relationship Id="rId2" Type="http://schemas.openxmlformats.org/officeDocument/2006/relationships/hyperlink" Target="https://handsonlabs.microsoft.com/handsonlabs/SelfPacedLabs?storyId=story://content-private/content/iai/azure100/azure100experience1/2_story_networking_concept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docs.microsoft.com/en-gb/learn/modules/top-5-security-items-to-consider/" TargetMode="External"/><Relationship Id="rId3" Type="http://schemas.openxmlformats.org/officeDocument/2006/relationships/hyperlink" Target="https://docs.microsoft.com/en-gb/learn/modules/intro-to-security-in-azure/index" TargetMode="External"/><Relationship Id="rId7" Type="http://schemas.openxmlformats.org/officeDocument/2006/relationships/hyperlink" Target="https://docs.microsoft.com/en-us/learn/modules/control-and-organize-with-azure-resource-manager/" TargetMode="External"/><Relationship Id="rId2" Type="http://schemas.openxmlformats.org/officeDocument/2006/relationships/hyperlink" Target="https://docs.microsoft.com/en-gb/learn/modules/intro-to-azure-networking/index" TargetMode="External"/><Relationship Id="rId1" Type="http://schemas.openxmlformats.org/officeDocument/2006/relationships/slideLayout" Target="../slideLayouts/slideLayout2.xml"/><Relationship Id="rId6" Type="http://schemas.openxmlformats.org/officeDocument/2006/relationships/hyperlink" Target="https://docs.microsoft.com/en-gb/learn/modules/predict-costs-and-optimize-spending/" TargetMode="External"/><Relationship Id="rId5" Type="http://schemas.openxmlformats.org/officeDocument/2006/relationships/hyperlink" Target="https://docs.microsoft.com/en-gb/learn/modules/manage-secrets-with-azure-key-vault/" TargetMode="External"/><Relationship Id="rId4" Type="http://schemas.openxmlformats.org/officeDocument/2006/relationships/hyperlink" Target="https://docs.microsoft.com/en-gb/learn/modules/intro-to-governance/index" TargetMode="External"/><Relationship Id="rId9" Type="http://schemas.openxmlformats.org/officeDocument/2006/relationships/hyperlink" Target="https://docs.microsoft.com/en-us/azure/governanc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026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3D7CC34-DD7A-E94F-BB93-B625D0A9C6AE}"/>
              </a:ext>
            </a:extLst>
          </p:cNvPr>
          <p:cNvSpPr txBox="1"/>
          <p:nvPr/>
        </p:nvSpPr>
        <p:spPr>
          <a:xfrm>
            <a:off x="3399182" y="687799"/>
            <a:ext cx="8309114" cy="1938992"/>
          </a:xfrm>
          <a:prstGeom prst="rect">
            <a:avLst/>
          </a:prstGeom>
          <a:noFill/>
        </p:spPr>
        <p:txBody>
          <a:bodyPr wrap="square" rtlCol="0">
            <a:spAutoFit/>
          </a:bodyPr>
          <a:lstStyle/>
          <a:p>
            <a:r>
              <a:rPr lang="fi-FI" sz="2000" dirty="0" err="1">
                <a:solidFill>
                  <a:srgbClr val="48AFEE"/>
                </a:solidFill>
                <a:latin typeface="Consolas" panose="020B0609020204030204" pitchFamily="49" charset="0"/>
                <a:cs typeface="Consolas" panose="020B0609020204030204" pitchFamily="49" charset="0"/>
              </a:rPr>
              <a:t>Load</a:t>
            </a:r>
            <a:r>
              <a:rPr lang="fi-FI" sz="2000" dirty="0">
                <a:solidFill>
                  <a:srgbClr val="48AFEE"/>
                </a:solidFill>
                <a:latin typeface="Consolas" panose="020B0609020204030204" pitchFamily="49" charset="0"/>
                <a:cs typeface="Consolas" panose="020B0609020204030204" pitchFamily="49" charset="0"/>
              </a:rPr>
              <a:t> </a:t>
            </a:r>
            <a:r>
              <a:rPr lang="fi-FI" sz="2000" dirty="0" err="1">
                <a:solidFill>
                  <a:srgbClr val="48AFEE"/>
                </a:solidFill>
                <a:latin typeface="Consolas" panose="020B0609020204030204" pitchFamily="49" charset="0"/>
                <a:cs typeface="Consolas" panose="020B0609020204030204" pitchFamily="49" charset="0"/>
              </a:rPr>
              <a:t>Balancer</a:t>
            </a:r>
            <a:r>
              <a:rPr lang="fi-FI" sz="2000" dirty="0">
                <a:solidFill>
                  <a:srgbClr val="48AFEE"/>
                </a:solidFill>
                <a:latin typeface="Consolas" panose="020B0609020204030204" pitchFamily="49" charset="0"/>
                <a:cs typeface="Consolas" panose="020B0609020204030204" pitchFamily="49" charset="0"/>
              </a:rPr>
              <a:t> </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distributes</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traffic</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evenly</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among</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each</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system</a:t>
            </a:r>
            <a:r>
              <a:rPr lang="fi-FI" sz="2000" dirty="0">
                <a:solidFill>
                  <a:schemeClr val="bg1">
                    <a:lumMod val="50000"/>
                  </a:schemeClr>
                </a:solidFill>
                <a:latin typeface="Consolas" panose="020B0609020204030204" pitchFamily="49" charset="0"/>
                <a:cs typeface="Consolas" panose="020B0609020204030204" pitchFamily="49" charset="0"/>
              </a:rPr>
              <a:t> in a </a:t>
            </a:r>
            <a:r>
              <a:rPr lang="fi-FI" sz="2000" dirty="0" err="1">
                <a:solidFill>
                  <a:schemeClr val="bg1">
                    <a:lumMod val="50000"/>
                  </a:schemeClr>
                </a:solidFill>
                <a:latin typeface="Consolas" panose="020B0609020204030204" pitchFamily="49" charset="0"/>
                <a:cs typeface="Consolas" panose="020B0609020204030204" pitchFamily="49" charset="0"/>
              </a:rPr>
              <a:t>pool</a:t>
            </a:r>
            <a:r>
              <a:rPr lang="fi-FI" sz="2000" dirty="0">
                <a:solidFill>
                  <a:schemeClr val="bg1">
                    <a:lumMod val="50000"/>
                  </a:schemeClr>
                </a:solidFill>
                <a:latin typeface="Consolas" panose="020B0609020204030204" pitchFamily="49" charset="0"/>
                <a:cs typeface="Consolas" panose="020B0609020204030204" pitchFamily="49" charset="0"/>
              </a:rPr>
              <a:t>. It </a:t>
            </a:r>
            <a:r>
              <a:rPr lang="fi-FI" sz="2000" dirty="0" err="1">
                <a:solidFill>
                  <a:schemeClr val="bg1">
                    <a:lumMod val="50000"/>
                  </a:schemeClr>
                </a:solidFill>
                <a:latin typeface="Consolas" panose="020B0609020204030204" pitchFamily="49" charset="0"/>
                <a:cs typeface="Consolas" panose="020B0609020204030204" pitchFamily="49" charset="0"/>
              </a:rPr>
              <a:t>works</a:t>
            </a:r>
            <a:r>
              <a:rPr lang="fi-FI" sz="2000" dirty="0">
                <a:solidFill>
                  <a:schemeClr val="bg1">
                    <a:lumMod val="50000"/>
                  </a:schemeClr>
                </a:solidFill>
                <a:latin typeface="Consolas" panose="020B0609020204030204" pitchFamily="49" charset="0"/>
                <a:cs typeface="Consolas" panose="020B0609020204030204" pitchFamily="49" charset="0"/>
              </a:rPr>
              <a:t> as </a:t>
            </a:r>
            <a:r>
              <a:rPr lang="fi-FI" sz="2000" dirty="0" err="1">
                <a:solidFill>
                  <a:schemeClr val="bg1">
                    <a:lumMod val="50000"/>
                  </a:schemeClr>
                </a:solidFill>
                <a:latin typeface="Consolas" panose="020B0609020204030204" pitchFamily="49" charset="0"/>
                <a:cs typeface="Consolas" panose="020B0609020204030204" pitchFamily="49" charset="0"/>
              </a:rPr>
              <a:t>the</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entry</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point</a:t>
            </a:r>
            <a:r>
              <a:rPr lang="fi-FI" sz="2000" dirty="0">
                <a:solidFill>
                  <a:schemeClr val="bg1">
                    <a:lumMod val="50000"/>
                  </a:schemeClr>
                </a:solidFill>
                <a:latin typeface="Consolas" panose="020B0609020204030204" pitchFamily="49" charset="0"/>
                <a:cs typeface="Consolas" panose="020B0609020204030204" pitchFamily="49" charset="0"/>
              </a:rPr>
              <a:t> to </a:t>
            </a:r>
            <a:r>
              <a:rPr lang="fi-FI" sz="2000" dirty="0" err="1">
                <a:solidFill>
                  <a:schemeClr val="bg1">
                    <a:lumMod val="50000"/>
                  </a:schemeClr>
                </a:solidFill>
                <a:latin typeface="Consolas" panose="020B0609020204030204" pitchFamily="49" charset="0"/>
                <a:cs typeface="Consolas" panose="020B0609020204030204" pitchFamily="49" charset="0"/>
              </a:rPr>
              <a:t>the</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user</a:t>
            </a:r>
            <a:r>
              <a:rPr lang="fi-FI" sz="2000" dirty="0">
                <a:solidFill>
                  <a:schemeClr val="bg1">
                    <a:lumMod val="50000"/>
                  </a:schemeClr>
                </a:solidFill>
                <a:latin typeface="Consolas" panose="020B0609020204030204" pitchFamily="49" charset="0"/>
                <a:cs typeface="Consolas" panose="020B0609020204030204" pitchFamily="49" charset="0"/>
              </a:rPr>
              <a:t> and </a:t>
            </a:r>
            <a:r>
              <a:rPr lang="fi-FI" sz="2000" dirty="0" err="1">
                <a:solidFill>
                  <a:schemeClr val="bg1">
                    <a:lumMod val="50000"/>
                  </a:schemeClr>
                </a:solidFill>
                <a:latin typeface="Consolas" panose="020B0609020204030204" pitchFamily="49" charset="0"/>
                <a:cs typeface="Consolas" panose="020B0609020204030204" pitchFamily="49" charset="0"/>
              </a:rPr>
              <a:t>chooses</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which</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system</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should</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receive</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the</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users</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request</a:t>
            </a:r>
            <a:r>
              <a:rPr lang="fi-FI" sz="2000" dirty="0">
                <a:solidFill>
                  <a:schemeClr val="bg1">
                    <a:lumMod val="50000"/>
                  </a:schemeClr>
                </a:solidFill>
                <a:latin typeface="Consolas" panose="020B0609020204030204" pitchFamily="49" charset="0"/>
                <a:cs typeface="Consolas" panose="020B0609020204030204" pitchFamily="49" charset="0"/>
              </a:rPr>
              <a:t>.</a:t>
            </a:r>
          </a:p>
          <a:p>
            <a:endParaRPr lang="fi-FI" sz="2000" dirty="0">
              <a:solidFill>
                <a:schemeClr val="bg1">
                  <a:lumMod val="50000"/>
                </a:schemeClr>
              </a:solidFill>
              <a:latin typeface="Consolas" panose="020B0609020204030204" pitchFamily="49" charset="0"/>
              <a:cs typeface="Consolas" panose="020B0609020204030204" pitchFamily="49" charset="0"/>
            </a:endParaRPr>
          </a:p>
          <a:p>
            <a:r>
              <a:rPr lang="fi-FI" sz="2000" dirty="0">
                <a:solidFill>
                  <a:schemeClr val="bg1">
                    <a:lumMod val="50000"/>
                  </a:schemeClr>
                </a:solidFill>
                <a:latin typeface="Consolas" panose="020B0609020204030204" pitchFamily="49" charset="0"/>
                <a:cs typeface="Consolas" panose="020B0609020204030204" pitchFamily="49" charset="0"/>
              </a:rPr>
              <a:t>If </a:t>
            </a:r>
            <a:r>
              <a:rPr lang="fi-FI" sz="2000" dirty="0" err="1">
                <a:solidFill>
                  <a:schemeClr val="bg1">
                    <a:lumMod val="50000"/>
                  </a:schemeClr>
                </a:solidFill>
                <a:latin typeface="Consolas" panose="020B0609020204030204" pitchFamily="49" charset="0"/>
                <a:cs typeface="Consolas" panose="020B0609020204030204" pitchFamily="49" charset="0"/>
              </a:rPr>
              <a:t>one</a:t>
            </a:r>
            <a:r>
              <a:rPr lang="fi-FI" sz="2000" dirty="0">
                <a:solidFill>
                  <a:schemeClr val="bg1">
                    <a:lumMod val="50000"/>
                  </a:schemeClr>
                </a:solidFill>
                <a:latin typeface="Consolas" panose="020B0609020204030204" pitchFamily="49" charset="0"/>
                <a:cs typeface="Consolas" panose="020B0609020204030204" pitchFamily="49" charset="0"/>
              </a:rPr>
              <a:t> of </a:t>
            </a:r>
            <a:r>
              <a:rPr lang="fi-FI" sz="2000" dirty="0" err="1">
                <a:solidFill>
                  <a:schemeClr val="bg1">
                    <a:lumMod val="50000"/>
                  </a:schemeClr>
                </a:solidFill>
                <a:latin typeface="Consolas" panose="020B0609020204030204" pitchFamily="49" charset="0"/>
                <a:cs typeface="Consolas" panose="020B0609020204030204" pitchFamily="49" charset="0"/>
              </a:rPr>
              <a:t>the</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systems</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stops</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responding</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the</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load</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balancer</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will</a:t>
            </a:r>
            <a:r>
              <a:rPr lang="fi-FI" sz="2000" dirty="0">
                <a:solidFill>
                  <a:schemeClr val="bg1">
                    <a:lumMod val="50000"/>
                  </a:schemeClr>
                </a:solidFill>
                <a:latin typeface="Consolas" panose="020B0609020204030204" pitchFamily="49" charset="0"/>
                <a:cs typeface="Consolas" panose="020B0609020204030204" pitchFamily="49" charset="0"/>
              </a:rPr>
              <a:t> stop </a:t>
            </a:r>
            <a:r>
              <a:rPr lang="fi-FI" sz="2000" dirty="0" err="1">
                <a:solidFill>
                  <a:schemeClr val="bg1">
                    <a:lumMod val="50000"/>
                  </a:schemeClr>
                </a:solidFill>
                <a:latin typeface="Consolas" panose="020B0609020204030204" pitchFamily="49" charset="0"/>
                <a:cs typeface="Consolas" panose="020B0609020204030204" pitchFamily="49" charset="0"/>
              </a:rPr>
              <a:t>sending</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traffic</a:t>
            </a:r>
            <a:r>
              <a:rPr lang="fi-FI" sz="2000" dirty="0">
                <a:solidFill>
                  <a:schemeClr val="bg1">
                    <a:lumMod val="50000"/>
                  </a:schemeClr>
                </a:solidFill>
                <a:latin typeface="Consolas" panose="020B0609020204030204" pitchFamily="49" charset="0"/>
                <a:cs typeface="Consolas" panose="020B0609020204030204" pitchFamily="49" charset="0"/>
              </a:rPr>
              <a:t> to it. </a:t>
            </a:r>
          </a:p>
        </p:txBody>
      </p:sp>
      <p:pic>
        <p:nvPicPr>
          <p:cNvPr id="2" name="Picture 1">
            <a:extLst>
              <a:ext uri="{FF2B5EF4-FFF2-40B4-BE49-F238E27FC236}">
                <a16:creationId xmlns:a16="http://schemas.microsoft.com/office/drawing/2014/main" id="{975E53A7-9C3B-FD40-AB89-95FE6D44E568}"/>
              </a:ext>
            </a:extLst>
          </p:cNvPr>
          <p:cNvPicPr>
            <a:picLocks noChangeAspect="1"/>
          </p:cNvPicPr>
          <p:nvPr/>
        </p:nvPicPr>
        <p:blipFill>
          <a:blip r:embed="rId2"/>
          <a:stretch>
            <a:fillRect/>
          </a:stretch>
        </p:blipFill>
        <p:spPr>
          <a:xfrm>
            <a:off x="791049" y="606287"/>
            <a:ext cx="2300632" cy="2102016"/>
          </a:xfrm>
          <a:prstGeom prst="rect">
            <a:avLst/>
          </a:prstGeom>
        </p:spPr>
      </p:pic>
      <p:sp>
        <p:nvSpPr>
          <p:cNvPr id="9" name="TextBox 8">
            <a:extLst>
              <a:ext uri="{FF2B5EF4-FFF2-40B4-BE49-F238E27FC236}">
                <a16:creationId xmlns:a16="http://schemas.microsoft.com/office/drawing/2014/main" id="{A2F04990-6AE3-B14F-80E2-7D045CEFA2B2}"/>
              </a:ext>
            </a:extLst>
          </p:cNvPr>
          <p:cNvSpPr txBox="1"/>
          <p:nvPr/>
        </p:nvSpPr>
        <p:spPr>
          <a:xfrm>
            <a:off x="3399182" y="3723378"/>
            <a:ext cx="6818244" cy="1015663"/>
          </a:xfrm>
          <a:prstGeom prst="rect">
            <a:avLst/>
          </a:prstGeom>
          <a:noFill/>
        </p:spPr>
        <p:txBody>
          <a:bodyPr wrap="square" rtlCol="0">
            <a:spAutoFit/>
          </a:bodyPr>
          <a:lstStyle/>
          <a:p>
            <a:r>
              <a:rPr lang="fi-FI" sz="2000" dirty="0" err="1">
                <a:solidFill>
                  <a:srgbClr val="48AFEE"/>
                </a:solidFill>
                <a:latin typeface="Consolas" panose="020B0609020204030204" pitchFamily="49" charset="0"/>
                <a:cs typeface="Consolas" panose="020B0609020204030204" pitchFamily="49" charset="0"/>
              </a:rPr>
              <a:t>Azure</a:t>
            </a:r>
            <a:r>
              <a:rPr lang="fi-FI" sz="2000" dirty="0">
                <a:solidFill>
                  <a:srgbClr val="48AFEE"/>
                </a:solidFill>
                <a:latin typeface="Consolas" panose="020B0609020204030204" pitchFamily="49" charset="0"/>
                <a:cs typeface="Consolas" panose="020B0609020204030204" pitchFamily="49" charset="0"/>
              </a:rPr>
              <a:t> </a:t>
            </a:r>
            <a:r>
              <a:rPr lang="fi-FI" sz="2000" dirty="0" err="1">
                <a:solidFill>
                  <a:srgbClr val="48AFEE"/>
                </a:solidFill>
                <a:latin typeface="Consolas" panose="020B0609020204030204" pitchFamily="49" charset="0"/>
                <a:cs typeface="Consolas" panose="020B0609020204030204" pitchFamily="49" charset="0"/>
              </a:rPr>
              <a:t>Load</a:t>
            </a:r>
            <a:r>
              <a:rPr lang="fi-FI" sz="2000" dirty="0">
                <a:solidFill>
                  <a:srgbClr val="48AFEE"/>
                </a:solidFill>
                <a:latin typeface="Consolas" panose="020B0609020204030204" pitchFamily="49" charset="0"/>
                <a:cs typeface="Consolas" panose="020B0609020204030204" pitchFamily="49" charset="0"/>
              </a:rPr>
              <a:t> </a:t>
            </a:r>
            <a:r>
              <a:rPr lang="fi-FI" sz="2000" dirty="0" err="1">
                <a:solidFill>
                  <a:srgbClr val="48AFEE"/>
                </a:solidFill>
                <a:latin typeface="Consolas" panose="020B0609020204030204" pitchFamily="49" charset="0"/>
                <a:cs typeface="Consolas" panose="020B0609020204030204" pitchFamily="49" charset="0"/>
              </a:rPr>
              <a:t>Balancer</a:t>
            </a:r>
            <a:r>
              <a:rPr lang="fi-FI" sz="2000" dirty="0">
                <a:solidFill>
                  <a:srgbClr val="48AFEE"/>
                </a:solidFill>
                <a:latin typeface="Consolas" panose="020B0609020204030204" pitchFamily="49" charset="0"/>
                <a:cs typeface="Consolas" panose="020B0609020204030204" pitchFamily="49" charset="0"/>
              </a:rPr>
              <a:t> </a:t>
            </a:r>
            <a:r>
              <a:rPr lang="fi-FI" sz="2000" dirty="0">
                <a:solidFill>
                  <a:schemeClr val="bg1">
                    <a:lumMod val="50000"/>
                  </a:schemeClr>
                </a:solidFill>
                <a:latin typeface="Consolas" panose="020B0609020204030204" pitchFamily="49" charset="0"/>
                <a:cs typeface="Consolas" panose="020B0609020204030204" pitchFamily="49" charset="0"/>
              </a:rPr>
              <a:t>= a </a:t>
            </a:r>
            <a:r>
              <a:rPr lang="fi-FI" sz="2000" dirty="0" err="1">
                <a:solidFill>
                  <a:schemeClr val="bg1">
                    <a:lumMod val="50000"/>
                  </a:schemeClr>
                </a:solidFill>
                <a:latin typeface="Consolas" panose="020B0609020204030204" pitchFamily="49" charset="0"/>
                <a:cs typeface="Consolas" panose="020B0609020204030204" pitchFamily="49" charset="0"/>
              </a:rPr>
              <a:t>load</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balancing</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service</a:t>
            </a:r>
            <a:r>
              <a:rPr lang="fi-FI" sz="2000" dirty="0">
                <a:solidFill>
                  <a:schemeClr val="bg1">
                    <a:lumMod val="50000"/>
                  </a:schemeClr>
                </a:solidFill>
                <a:latin typeface="Consolas" panose="020B0609020204030204" pitchFamily="49" charset="0"/>
                <a:cs typeface="Consolas" panose="020B0609020204030204" pitchFamily="49" charset="0"/>
              </a:rPr>
              <a:t> on </a:t>
            </a:r>
            <a:r>
              <a:rPr lang="fi-FI" sz="2000" dirty="0" err="1">
                <a:solidFill>
                  <a:schemeClr val="bg1">
                    <a:lumMod val="50000"/>
                  </a:schemeClr>
                </a:solidFill>
                <a:latin typeface="Consolas" panose="020B0609020204030204" pitchFamily="49" charset="0"/>
                <a:cs typeface="Consolas" panose="020B0609020204030204" pitchFamily="49" charset="0"/>
              </a:rPr>
              <a:t>Azure</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so</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you</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don’t</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have</a:t>
            </a:r>
            <a:r>
              <a:rPr lang="fi-FI" sz="2000" dirty="0">
                <a:solidFill>
                  <a:schemeClr val="bg1">
                    <a:lumMod val="50000"/>
                  </a:schemeClr>
                </a:solidFill>
                <a:latin typeface="Consolas" panose="020B0609020204030204" pitchFamily="49" charset="0"/>
                <a:cs typeface="Consolas" panose="020B0609020204030204" pitchFamily="49" charset="0"/>
              </a:rPr>
              <a:t> to </a:t>
            </a:r>
            <a:r>
              <a:rPr lang="fi-FI" sz="2000" dirty="0" err="1">
                <a:solidFill>
                  <a:schemeClr val="bg1">
                    <a:lumMod val="50000"/>
                  </a:schemeClr>
                </a:solidFill>
                <a:latin typeface="Consolas" panose="020B0609020204030204" pitchFamily="49" charset="0"/>
                <a:cs typeface="Consolas" panose="020B0609020204030204" pitchFamily="49" charset="0"/>
              </a:rPr>
              <a:t>worry</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about</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maintaining</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physical</a:t>
            </a:r>
            <a:r>
              <a:rPr lang="fi-FI" sz="2000" dirty="0">
                <a:solidFill>
                  <a:schemeClr val="bg1">
                    <a:lumMod val="50000"/>
                  </a:schemeClr>
                </a:solidFill>
                <a:latin typeface="Consolas" panose="020B0609020204030204" pitchFamily="49" charset="0"/>
                <a:cs typeface="Consolas" panose="020B0609020204030204" pitchFamily="49" charset="0"/>
              </a:rPr>
              <a:t> hardware and </a:t>
            </a:r>
            <a:r>
              <a:rPr lang="fi-FI" sz="2000" dirty="0" err="1">
                <a:solidFill>
                  <a:schemeClr val="bg1">
                    <a:lumMod val="50000"/>
                  </a:schemeClr>
                </a:solidFill>
                <a:latin typeface="Consolas" panose="020B0609020204030204" pitchFamily="49" charset="0"/>
                <a:cs typeface="Consolas" panose="020B0609020204030204" pitchFamily="49" charset="0"/>
              </a:rPr>
              <a:t>maintenance</a:t>
            </a:r>
            <a:r>
              <a:rPr lang="fi-FI" sz="2000" dirty="0">
                <a:solidFill>
                  <a:schemeClr val="bg1">
                    <a:lumMod val="50000"/>
                  </a:schemeClr>
                </a:solidFill>
                <a:latin typeface="Consolas" panose="020B0609020204030204" pitchFamily="49" charset="0"/>
                <a:cs typeface="Consolas" panose="020B0609020204030204" pitchFamily="49" charset="0"/>
              </a:rPr>
              <a:t>.</a:t>
            </a:r>
          </a:p>
        </p:txBody>
      </p:sp>
      <p:pic>
        <p:nvPicPr>
          <p:cNvPr id="10" name="Picture 9">
            <a:extLst>
              <a:ext uri="{FF2B5EF4-FFF2-40B4-BE49-F238E27FC236}">
                <a16:creationId xmlns:a16="http://schemas.microsoft.com/office/drawing/2014/main" id="{CA954A1E-D840-6D48-B69A-3175ED8F8277}"/>
              </a:ext>
            </a:extLst>
          </p:cNvPr>
          <p:cNvPicPr>
            <a:picLocks noChangeAspect="1"/>
          </p:cNvPicPr>
          <p:nvPr/>
        </p:nvPicPr>
        <p:blipFill>
          <a:blip r:embed="rId3"/>
          <a:stretch>
            <a:fillRect/>
          </a:stretch>
        </p:blipFill>
        <p:spPr>
          <a:xfrm>
            <a:off x="510382" y="220814"/>
            <a:ext cx="2581299" cy="6416371"/>
          </a:xfrm>
          <a:prstGeom prst="rect">
            <a:avLst/>
          </a:prstGeom>
        </p:spPr>
      </p:pic>
    </p:spTree>
    <p:extLst>
      <p:ext uri="{BB962C8B-B14F-4D97-AF65-F5344CB8AC3E}">
        <p14:creationId xmlns:p14="http://schemas.microsoft.com/office/powerpoint/2010/main" val="218527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DC323C-9107-1F46-9B15-1D9588C449BB}"/>
              </a:ext>
            </a:extLst>
          </p:cNvPr>
          <p:cNvPicPr>
            <a:picLocks noChangeAspect="1"/>
          </p:cNvPicPr>
          <p:nvPr/>
        </p:nvPicPr>
        <p:blipFill rotWithShape="1">
          <a:blip r:embed="rId2"/>
          <a:srcRect l="723" t="5948" r="2239" b="6646"/>
          <a:stretch/>
        </p:blipFill>
        <p:spPr>
          <a:xfrm>
            <a:off x="2384192" y="821326"/>
            <a:ext cx="6896077" cy="3795984"/>
          </a:xfrm>
          <a:prstGeom prst="rect">
            <a:avLst/>
          </a:prstGeom>
        </p:spPr>
      </p:pic>
      <p:sp>
        <p:nvSpPr>
          <p:cNvPr id="6" name="TextBox 5">
            <a:extLst>
              <a:ext uri="{FF2B5EF4-FFF2-40B4-BE49-F238E27FC236}">
                <a16:creationId xmlns:a16="http://schemas.microsoft.com/office/drawing/2014/main" id="{A76F3B55-E054-B64A-A0E9-BC39CBA3A95D}"/>
              </a:ext>
            </a:extLst>
          </p:cNvPr>
          <p:cNvSpPr txBox="1"/>
          <p:nvPr/>
        </p:nvSpPr>
        <p:spPr>
          <a:xfrm>
            <a:off x="1941443" y="4713235"/>
            <a:ext cx="8309114" cy="1323439"/>
          </a:xfrm>
          <a:prstGeom prst="rect">
            <a:avLst/>
          </a:prstGeom>
          <a:noFill/>
        </p:spPr>
        <p:txBody>
          <a:bodyPr wrap="square" rtlCol="0">
            <a:spAutoFit/>
          </a:bodyPr>
          <a:lstStyle/>
          <a:p>
            <a:pPr algn="ctr"/>
            <a:r>
              <a:rPr lang="fi-FI" sz="2000" dirty="0" err="1">
                <a:solidFill>
                  <a:srgbClr val="48AFEE"/>
                </a:solidFill>
                <a:latin typeface="Consolas" panose="020B0609020204030204" pitchFamily="49" charset="0"/>
                <a:cs typeface="Consolas" panose="020B0609020204030204" pitchFamily="49" charset="0"/>
              </a:rPr>
              <a:t>Azure</a:t>
            </a:r>
            <a:r>
              <a:rPr lang="fi-FI" sz="2000" dirty="0">
                <a:solidFill>
                  <a:srgbClr val="48AFEE"/>
                </a:solidFill>
                <a:latin typeface="Consolas" panose="020B0609020204030204" pitchFamily="49" charset="0"/>
                <a:cs typeface="Consolas" panose="020B0609020204030204" pitchFamily="49" charset="0"/>
              </a:rPr>
              <a:t> Application </a:t>
            </a:r>
            <a:r>
              <a:rPr lang="fi-FI" sz="2000" dirty="0" err="1">
                <a:solidFill>
                  <a:srgbClr val="48AFEE"/>
                </a:solidFill>
                <a:latin typeface="Consolas" panose="020B0609020204030204" pitchFamily="49" charset="0"/>
                <a:cs typeface="Consolas" panose="020B0609020204030204" pitchFamily="49" charset="0"/>
              </a:rPr>
              <a:t>Gateway</a:t>
            </a:r>
            <a:r>
              <a:rPr lang="fi-FI" sz="2000" dirty="0">
                <a:solidFill>
                  <a:srgbClr val="48AFEE"/>
                </a:solidFill>
                <a:latin typeface="Consolas" panose="020B0609020204030204" pitchFamily="49" charset="0"/>
                <a:cs typeface="Consolas" panose="020B0609020204030204" pitchFamily="49" charset="0"/>
              </a:rPr>
              <a:t> </a:t>
            </a:r>
            <a:r>
              <a:rPr lang="fi-FI" sz="2000" dirty="0">
                <a:solidFill>
                  <a:schemeClr val="bg1">
                    <a:lumMod val="50000"/>
                  </a:schemeClr>
                </a:solidFill>
                <a:latin typeface="Consolas" panose="020B0609020204030204" pitchFamily="49" charset="0"/>
                <a:cs typeface="Consolas" panose="020B0609020204030204" pitchFamily="49" charset="0"/>
              </a:rPr>
              <a:t>= a </a:t>
            </a:r>
            <a:r>
              <a:rPr lang="fi-FI" sz="2000" dirty="0" err="1">
                <a:solidFill>
                  <a:schemeClr val="bg1">
                    <a:lumMod val="50000"/>
                  </a:schemeClr>
                </a:solidFill>
                <a:latin typeface="Consolas" panose="020B0609020204030204" pitchFamily="49" charset="0"/>
                <a:cs typeface="Consolas" panose="020B0609020204030204" pitchFamily="49" charset="0"/>
              </a:rPr>
              <a:t>load</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balancer</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designed</a:t>
            </a:r>
            <a:r>
              <a:rPr lang="fi-FI" sz="2000" dirty="0">
                <a:solidFill>
                  <a:schemeClr val="bg1">
                    <a:lumMod val="50000"/>
                  </a:schemeClr>
                </a:solidFill>
                <a:latin typeface="Consolas" panose="020B0609020204030204" pitchFamily="49" charset="0"/>
                <a:cs typeface="Consolas" panose="020B0609020204030204" pitchFamily="49" charset="0"/>
              </a:rPr>
              <a:t> for </a:t>
            </a:r>
            <a:r>
              <a:rPr lang="fi-FI" sz="2000" dirty="0" err="1">
                <a:solidFill>
                  <a:schemeClr val="bg1">
                    <a:lumMod val="50000"/>
                  </a:schemeClr>
                </a:solidFill>
                <a:latin typeface="Consolas" panose="020B0609020204030204" pitchFamily="49" charset="0"/>
                <a:cs typeface="Consolas" panose="020B0609020204030204" pitchFamily="49" charset="0"/>
              </a:rPr>
              <a:t>web</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applications</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that’s</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relevant</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if</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all</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your</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traffic</a:t>
            </a:r>
            <a:r>
              <a:rPr lang="fi-FI" sz="2000" dirty="0">
                <a:solidFill>
                  <a:schemeClr val="bg1">
                    <a:lumMod val="50000"/>
                  </a:schemeClr>
                </a:solidFill>
                <a:latin typeface="Consolas" panose="020B0609020204030204" pitchFamily="49" charset="0"/>
                <a:cs typeface="Consolas" panose="020B0609020204030204" pitchFamily="49" charset="0"/>
              </a:rPr>
              <a:t> is HTTP. It </a:t>
            </a:r>
            <a:r>
              <a:rPr lang="fi-FI" sz="2000" dirty="0" err="1">
                <a:solidFill>
                  <a:schemeClr val="bg1">
                    <a:lumMod val="50000"/>
                  </a:schemeClr>
                </a:solidFill>
                <a:latin typeface="Consolas" panose="020B0609020204030204" pitchFamily="49" charset="0"/>
                <a:cs typeface="Consolas" panose="020B0609020204030204" pitchFamily="49" charset="0"/>
              </a:rPr>
              <a:t>uses</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Azure</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Load</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Balancer</a:t>
            </a:r>
            <a:r>
              <a:rPr lang="fi-FI" sz="2000" dirty="0">
                <a:solidFill>
                  <a:schemeClr val="bg1">
                    <a:lumMod val="50000"/>
                  </a:schemeClr>
                </a:solidFill>
                <a:latin typeface="Consolas" panose="020B0609020204030204" pitchFamily="49" charset="0"/>
                <a:cs typeface="Consolas" panose="020B0609020204030204" pitchFamily="49" charset="0"/>
              </a:rPr>
              <a:t> at </a:t>
            </a:r>
            <a:r>
              <a:rPr lang="fi-FI" sz="2000" dirty="0" err="1">
                <a:solidFill>
                  <a:schemeClr val="bg1">
                    <a:lumMod val="50000"/>
                  </a:schemeClr>
                </a:solidFill>
                <a:latin typeface="Consolas" panose="020B0609020204030204" pitchFamily="49" charset="0"/>
                <a:cs typeface="Consolas" panose="020B0609020204030204" pitchFamily="49" charset="0"/>
              </a:rPr>
              <a:t>the</a:t>
            </a:r>
            <a:r>
              <a:rPr lang="fi-FI" sz="2000" dirty="0">
                <a:solidFill>
                  <a:schemeClr val="bg1">
                    <a:lumMod val="50000"/>
                  </a:schemeClr>
                </a:solidFill>
                <a:latin typeface="Consolas" panose="020B0609020204030204" pitchFamily="49" charset="0"/>
                <a:cs typeface="Consolas" panose="020B0609020204030204" pitchFamily="49" charset="0"/>
              </a:rPr>
              <a:t> transport </a:t>
            </a:r>
            <a:r>
              <a:rPr lang="fi-FI" sz="2000" dirty="0" err="1">
                <a:solidFill>
                  <a:schemeClr val="bg1">
                    <a:lumMod val="50000"/>
                  </a:schemeClr>
                </a:solidFill>
                <a:latin typeface="Consolas" panose="020B0609020204030204" pitchFamily="49" charset="0"/>
                <a:cs typeface="Consolas" panose="020B0609020204030204" pitchFamily="49" charset="0"/>
              </a:rPr>
              <a:t>level</a:t>
            </a:r>
            <a:r>
              <a:rPr lang="fi-FI" sz="2000" dirty="0">
                <a:solidFill>
                  <a:schemeClr val="bg1">
                    <a:lumMod val="50000"/>
                  </a:schemeClr>
                </a:solidFill>
                <a:latin typeface="Consolas" panose="020B0609020204030204" pitchFamily="49" charset="0"/>
                <a:cs typeface="Consolas" panose="020B0609020204030204" pitchFamily="49" charset="0"/>
              </a:rPr>
              <a:t> and </a:t>
            </a:r>
            <a:r>
              <a:rPr lang="fi-FI" sz="2000" dirty="0" err="1">
                <a:solidFill>
                  <a:schemeClr val="bg1">
                    <a:lumMod val="50000"/>
                  </a:schemeClr>
                </a:solidFill>
                <a:latin typeface="Consolas" panose="020B0609020204030204" pitchFamily="49" charset="0"/>
                <a:cs typeface="Consolas" panose="020B0609020204030204" pitchFamily="49" charset="0"/>
              </a:rPr>
              <a:t>applies</a:t>
            </a:r>
            <a:r>
              <a:rPr lang="fi-FI" sz="2000" dirty="0">
                <a:solidFill>
                  <a:schemeClr val="bg1">
                    <a:lumMod val="50000"/>
                  </a:schemeClr>
                </a:solidFill>
                <a:latin typeface="Consolas" panose="020B0609020204030204" pitchFamily="49" charset="0"/>
                <a:cs typeface="Consolas" panose="020B0609020204030204" pitchFamily="49" charset="0"/>
              </a:rPr>
              <a:t> URL-</a:t>
            </a:r>
            <a:r>
              <a:rPr lang="fi-FI" sz="2000" dirty="0" err="1">
                <a:solidFill>
                  <a:schemeClr val="bg1">
                    <a:lumMod val="50000"/>
                  </a:schemeClr>
                </a:solidFill>
                <a:latin typeface="Consolas" panose="020B0609020204030204" pitchFamily="49" charset="0"/>
                <a:cs typeface="Consolas" panose="020B0609020204030204" pitchFamily="49" charset="0"/>
              </a:rPr>
              <a:t>based</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routing</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rules</a:t>
            </a:r>
            <a:r>
              <a:rPr lang="fi-FI" sz="2000" dirty="0">
                <a:solidFill>
                  <a:schemeClr val="bg1">
                    <a:lumMod val="50000"/>
                  </a:schemeClr>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893840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172CF-66AE-AB43-A8C0-2E3AB239A9D1}"/>
              </a:ext>
            </a:extLst>
          </p:cNvPr>
          <p:cNvPicPr>
            <a:picLocks noChangeAspect="1"/>
          </p:cNvPicPr>
          <p:nvPr/>
        </p:nvPicPr>
        <p:blipFill>
          <a:blip r:embed="rId3"/>
          <a:stretch>
            <a:fillRect/>
          </a:stretch>
        </p:blipFill>
        <p:spPr>
          <a:xfrm>
            <a:off x="1693984" y="1812233"/>
            <a:ext cx="1628057" cy="852017"/>
          </a:xfrm>
          <a:prstGeom prst="rect">
            <a:avLst/>
          </a:prstGeom>
        </p:spPr>
      </p:pic>
      <p:pic>
        <p:nvPicPr>
          <p:cNvPr id="5" name="Picture 4">
            <a:extLst>
              <a:ext uri="{FF2B5EF4-FFF2-40B4-BE49-F238E27FC236}">
                <a16:creationId xmlns:a16="http://schemas.microsoft.com/office/drawing/2014/main" id="{BF5200DD-3255-6A47-A9A7-511D45E32E49}"/>
              </a:ext>
            </a:extLst>
          </p:cNvPr>
          <p:cNvPicPr>
            <a:picLocks noChangeAspect="1"/>
          </p:cNvPicPr>
          <p:nvPr/>
        </p:nvPicPr>
        <p:blipFill>
          <a:blip r:embed="rId4"/>
          <a:stretch>
            <a:fillRect/>
          </a:stretch>
        </p:blipFill>
        <p:spPr>
          <a:xfrm>
            <a:off x="936394" y="3855008"/>
            <a:ext cx="2385647" cy="852017"/>
          </a:xfrm>
          <a:prstGeom prst="rect">
            <a:avLst/>
          </a:prstGeom>
        </p:spPr>
      </p:pic>
      <p:sp>
        <p:nvSpPr>
          <p:cNvPr id="6" name="Rectangle 5">
            <a:extLst>
              <a:ext uri="{FF2B5EF4-FFF2-40B4-BE49-F238E27FC236}">
                <a16:creationId xmlns:a16="http://schemas.microsoft.com/office/drawing/2014/main" id="{82283A30-F38C-ED42-ACA4-988AFAC22B77}"/>
              </a:ext>
            </a:extLst>
          </p:cNvPr>
          <p:cNvSpPr/>
          <p:nvPr/>
        </p:nvSpPr>
        <p:spPr>
          <a:xfrm>
            <a:off x="3751384" y="1499578"/>
            <a:ext cx="6746632" cy="1477328"/>
          </a:xfrm>
          <a:prstGeom prst="rect">
            <a:avLst/>
          </a:prstGeom>
        </p:spPr>
        <p:txBody>
          <a:bodyPr wrap="square">
            <a:spAutoFit/>
          </a:bodyPr>
          <a:lstStyle/>
          <a:p>
            <a:r>
              <a:rPr lang="fi-FI" dirty="0">
                <a:solidFill>
                  <a:srgbClr val="48AFEE"/>
                </a:solidFill>
                <a:latin typeface="Consolas" panose="020B0609020204030204" pitchFamily="49" charset="0"/>
                <a:cs typeface="Consolas" panose="020B0609020204030204" pitchFamily="49" charset="0"/>
              </a:rPr>
              <a:t>Content Delivery Network </a:t>
            </a:r>
            <a:r>
              <a:rPr lang="fi-FI" dirty="0">
                <a:solidFill>
                  <a:schemeClr val="bg1">
                    <a:lumMod val="50000"/>
                  </a:schemeClr>
                </a:solidFill>
                <a:latin typeface="Consolas" panose="020B0609020204030204" pitchFamily="49" charset="0"/>
                <a:cs typeface="Consolas" panose="020B0609020204030204" pitchFamily="49" charset="0"/>
              </a:rPr>
              <a:t>= a </a:t>
            </a:r>
            <a:r>
              <a:rPr lang="fi-FI" dirty="0" err="1">
                <a:solidFill>
                  <a:schemeClr val="bg1">
                    <a:lumMod val="50000"/>
                  </a:schemeClr>
                </a:solidFill>
                <a:latin typeface="Consolas" panose="020B0609020204030204" pitchFamily="49" charset="0"/>
                <a:cs typeface="Consolas" panose="020B0609020204030204" pitchFamily="49" charset="0"/>
              </a:rPr>
              <a:t>distributed</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network</a:t>
            </a:r>
            <a:r>
              <a:rPr lang="fi-FI" dirty="0">
                <a:solidFill>
                  <a:schemeClr val="bg1">
                    <a:lumMod val="50000"/>
                  </a:schemeClr>
                </a:solidFill>
                <a:latin typeface="Consolas" panose="020B0609020204030204" pitchFamily="49" charset="0"/>
                <a:cs typeface="Consolas" panose="020B0609020204030204" pitchFamily="49" charset="0"/>
              </a:rPr>
              <a:t> of </a:t>
            </a:r>
            <a:r>
              <a:rPr lang="fi-FI" dirty="0" err="1">
                <a:solidFill>
                  <a:schemeClr val="bg1">
                    <a:lumMod val="50000"/>
                  </a:schemeClr>
                </a:solidFill>
                <a:latin typeface="Consolas" panose="020B0609020204030204" pitchFamily="49" charset="0"/>
                <a:cs typeface="Consolas" panose="020B0609020204030204" pitchFamily="49" charset="0"/>
              </a:rPr>
              <a:t>servers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that</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can</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efficiently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deliver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web</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content</a:t>
            </a:r>
            <a:r>
              <a:rPr lang="fi-FI" dirty="0">
                <a:solidFill>
                  <a:schemeClr val="bg1">
                    <a:lumMod val="50000"/>
                  </a:schemeClr>
                </a:solidFill>
                <a:latin typeface="Consolas" panose="020B0609020204030204" pitchFamily="49" charset="0"/>
                <a:cs typeface="Consolas" panose="020B0609020204030204" pitchFamily="49" charset="0"/>
              </a:rPr>
              <a:t> to </a:t>
            </a:r>
            <a:r>
              <a:rPr lang="fi-FI" dirty="0" err="1">
                <a:solidFill>
                  <a:schemeClr val="bg1">
                    <a:lumMod val="50000"/>
                  </a:schemeClr>
                </a:solidFill>
                <a:latin typeface="Consolas" panose="020B0609020204030204" pitchFamily="49" charset="0"/>
                <a:cs typeface="Consolas" panose="020B0609020204030204" pitchFamily="49" charset="0"/>
              </a:rPr>
              <a:t>users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Allows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you</a:t>
            </a:r>
            <a:r>
              <a:rPr lang="fi-FI" dirty="0">
                <a:solidFill>
                  <a:schemeClr val="bg1">
                    <a:lumMod val="50000"/>
                  </a:schemeClr>
                </a:solidFill>
                <a:latin typeface="Consolas" panose="020B0609020204030204" pitchFamily="49" charset="0"/>
                <a:cs typeface="Consolas" panose="020B0609020204030204" pitchFamily="49" charset="0"/>
              </a:rPr>
              <a:t> to </a:t>
            </a:r>
            <a:r>
              <a:rPr lang="fi-FI" dirty="0" err="1">
                <a:solidFill>
                  <a:schemeClr val="bg1">
                    <a:lumMod val="50000"/>
                  </a:schemeClr>
                </a:solidFill>
                <a:latin typeface="Consolas" panose="020B0609020204030204" pitchFamily="49" charset="0"/>
                <a:cs typeface="Consolas" panose="020B0609020204030204" pitchFamily="49" charset="0"/>
              </a:rPr>
              <a:t>provide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better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performance</a:t>
            </a:r>
            <a:r>
              <a:rPr lang="fi-FI" dirty="0">
                <a:solidFill>
                  <a:schemeClr val="bg1">
                    <a:lumMod val="50000"/>
                  </a:schemeClr>
                </a:solidFill>
                <a:latin typeface="Consolas" panose="020B0609020204030204" pitchFamily="49" charset="0"/>
                <a:cs typeface="Consolas" panose="020B0609020204030204" pitchFamily="49" charset="0"/>
              </a:rPr>
              <a:t> to </a:t>
            </a:r>
            <a:r>
              <a:rPr lang="fi-FI" dirty="0" err="1">
                <a:solidFill>
                  <a:schemeClr val="bg1">
                    <a:lumMod val="50000"/>
                  </a:schemeClr>
                </a:solidFill>
                <a:latin typeface="Consolas" panose="020B0609020204030204" pitchFamily="49" charset="0"/>
                <a:cs typeface="Consolas" panose="020B0609020204030204" pitchFamily="49" charset="0"/>
              </a:rPr>
              <a:t>end</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users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by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distributing</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content</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by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minimizing</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latency</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caching</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content</a:t>
            </a:r>
            <a:r>
              <a:rPr lang="fi-FI" dirty="0">
                <a:solidFill>
                  <a:schemeClr val="bg1">
                    <a:lumMod val="50000"/>
                  </a:schemeClr>
                </a:solidFill>
                <a:latin typeface="Consolas" panose="020B0609020204030204" pitchFamily="49" charset="0"/>
                <a:cs typeface="Consolas" panose="020B0609020204030204" pitchFamily="49" charset="0"/>
              </a:rPr>
              <a:t>.</a:t>
            </a:r>
          </a:p>
        </p:txBody>
      </p:sp>
      <p:sp>
        <p:nvSpPr>
          <p:cNvPr id="7" name="Rectangle 6">
            <a:extLst>
              <a:ext uri="{FF2B5EF4-FFF2-40B4-BE49-F238E27FC236}">
                <a16:creationId xmlns:a16="http://schemas.microsoft.com/office/drawing/2014/main" id="{AE0E58C1-32EE-2747-98DB-214BEFEB2596}"/>
              </a:ext>
            </a:extLst>
          </p:cNvPr>
          <p:cNvSpPr/>
          <p:nvPr/>
        </p:nvSpPr>
        <p:spPr>
          <a:xfrm>
            <a:off x="3751384" y="3730941"/>
            <a:ext cx="6746632" cy="923330"/>
          </a:xfrm>
          <a:prstGeom prst="rect">
            <a:avLst/>
          </a:prstGeom>
        </p:spPr>
        <p:txBody>
          <a:bodyPr wrap="square">
            <a:spAutoFit/>
          </a:bodyPr>
          <a:lstStyle/>
          <a:p>
            <a:r>
              <a:rPr lang="fi-FI" dirty="0">
                <a:solidFill>
                  <a:srgbClr val="48AFEE"/>
                </a:solidFill>
                <a:latin typeface="Consolas" panose="020B0609020204030204" pitchFamily="49" charset="0"/>
                <a:cs typeface="Consolas" panose="020B0609020204030204" pitchFamily="49" charset="0"/>
              </a:rPr>
              <a:t>Domain </a:t>
            </a:r>
            <a:r>
              <a:rPr lang="fi-FI" dirty="0" err="1">
                <a:solidFill>
                  <a:srgbClr val="48AFEE"/>
                </a:solidFill>
                <a:latin typeface="Consolas" panose="020B0609020204030204" pitchFamily="49" charset="0"/>
                <a:cs typeface="Consolas" panose="020B0609020204030204" pitchFamily="49" charset="0"/>
              </a:rPr>
              <a:t>Name</a:t>
            </a:r>
            <a:r>
              <a:rPr lang="fi-FI" dirty="0">
                <a:solidFill>
                  <a:srgbClr val="48AFEE"/>
                </a:solidFill>
                <a:latin typeface="Consolas" panose="020B0609020204030204" pitchFamily="49" charset="0"/>
                <a:cs typeface="Consolas" panose="020B0609020204030204" pitchFamily="49" charset="0"/>
              </a:rPr>
              <a:t> System (DNS) </a:t>
            </a:r>
            <a:r>
              <a:rPr lang="fi-FI" dirty="0">
                <a:solidFill>
                  <a:schemeClr val="bg1">
                    <a:lumMod val="50000"/>
                  </a:schemeClr>
                </a:solidFill>
                <a:latin typeface="Consolas" panose="020B0609020204030204" pitchFamily="49" charset="0"/>
                <a:cs typeface="Consolas" panose="020B0609020204030204" pitchFamily="49" charset="0"/>
              </a:rPr>
              <a:t>= a </a:t>
            </a:r>
            <a:r>
              <a:rPr lang="fi-FI" dirty="0" err="1">
                <a:solidFill>
                  <a:schemeClr val="bg1">
                    <a:lumMod val="50000"/>
                  </a:schemeClr>
                </a:solidFill>
                <a:latin typeface="Consolas" panose="020B0609020204030204" pitchFamily="49" charset="0"/>
                <a:cs typeface="Consolas" panose="020B0609020204030204" pitchFamily="49" charset="0"/>
              </a:rPr>
              <a:t>way</a:t>
            </a:r>
            <a:r>
              <a:rPr lang="fi-FI" dirty="0">
                <a:solidFill>
                  <a:schemeClr val="bg1">
                    <a:lumMod val="50000"/>
                  </a:schemeClr>
                </a:solidFill>
                <a:latin typeface="Consolas" panose="020B0609020204030204" pitchFamily="49" charset="0"/>
                <a:cs typeface="Consolas" panose="020B0609020204030204" pitchFamily="49" charset="0"/>
              </a:rPr>
              <a:t> to </a:t>
            </a:r>
            <a:r>
              <a:rPr lang="fi-FI" dirty="0" err="1">
                <a:solidFill>
                  <a:schemeClr val="bg1">
                    <a:lumMod val="50000"/>
                  </a:schemeClr>
                </a:solidFill>
                <a:latin typeface="Consolas" panose="020B0609020204030204" pitchFamily="49" charset="0"/>
                <a:cs typeface="Consolas" panose="020B0609020204030204" pitchFamily="49" charset="0"/>
              </a:rPr>
              <a:t>map</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user-friendly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names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theshortcut.org</a:t>
            </a:r>
            <a:r>
              <a:rPr lang="fi-FI" dirty="0">
                <a:solidFill>
                  <a:schemeClr val="bg1">
                    <a:lumMod val="50000"/>
                  </a:schemeClr>
                </a:solidFill>
                <a:latin typeface="Consolas" panose="020B0609020204030204" pitchFamily="49" charset="0"/>
                <a:cs typeface="Consolas" panose="020B0609020204030204" pitchFamily="49" charset="0"/>
              </a:rPr>
              <a:t>) to </a:t>
            </a:r>
            <a:r>
              <a:rPr lang="fi-FI" dirty="0" err="1">
                <a:solidFill>
                  <a:schemeClr val="bg1">
                    <a:lumMod val="50000"/>
                  </a:schemeClr>
                </a:solidFill>
                <a:latin typeface="Consolas" panose="020B0609020204030204" pitchFamily="49" charset="0"/>
                <a:cs typeface="Consolas" panose="020B0609020204030204" pitchFamily="49" charset="0"/>
              </a:rPr>
              <a:t>their</a:t>
            </a:r>
            <a:r>
              <a:rPr lang="fi-FI" dirty="0">
                <a:solidFill>
                  <a:schemeClr val="bg1">
                    <a:lumMod val="50000"/>
                  </a:schemeClr>
                </a:solidFill>
                <a:latin typeface="Consolas" panose="020B0609020204030204" pitchFamily="49" charset="0"/>
                <a:cs typeface="Consolas" panose="020B0609020204030204" pitchFamily="49" charset="0"/>
              </a:rPr>
              <a:t> IP </a:t>
            </a:r>
            <a:r>
              <a:rPr lang="fi-FI" dirty="0" err="1">
                <a:solidFill>
                  <a:schemeClr val="bg1">
                    <a:lumMod val="50000"/>
                  </a:schemeClr>
                </a:solidFill>
                <a:latin typeface="Consolas" panose="020B0609020204030204" pitchFamily="49" charset="0"/>
                <a:cs typeface="Consolas" panose="020B0609020204030204" pitchFamily="49" charset="0"/>
              </a:rPr>
              <a:t>addresses</a:t>
            </a:r>
            <a:r>
              <a:rPr lang="fi-FI" dirty="0">
                <a:solidFill>
                  <a:schemeClr val="bg1">
                    <a:lumMod val="50000"/>
                  </a:schemeClr>
                </a:solidFill>
                <a:latin typeface="Consolas" panose="020B0609020204030204" pitchFamily="49" charset="0"/>
                <a:cs typeface="Consolas" panose="020B0609020204030204" pitchFamily="49" charset="0"/>
              </a:rPr>
              <a:t> (109.73.237.42). </a:t>
            </a:r>
          </a:p>
        </p:txBody>
      </p:sp>
    </p:spTree>
    <p:extLst>
      <p:ext uri="{BB962C8B-B14F-4D97-AF65-F5344CB8AC3E}">
        <p14:creationId xmlns:p14="http://schemas.microsoft.com/office/powerpoint/2010/main" val="4283706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C42B7-1DBC-4342-BE55-C694B2642C8A}"/>
              </a:ext>
            </a:extLst>
          </p:cNvPr>
          <p:cNvSpPr txBox="1"/>
          <p:nvPr/>
        </p:nvSpPr>
        <p:spPr>
          <a:xfrm>
            <a:off x="2344455" y="2828835"/>
            <a:ext cx="7503089" cy="1200329"/>
          </a:xfrm>
          <a:prstGeom prst="rect">
            <a:avLst/>
          </a:prstGeom>
          <a:noFill/>
        </p:spPr>
        <p:txBody>
          <a:bodyPr wrap="square" rtlCol="0">
            <a:spAutoFit/>
          </a:bodyPr>
          <a:lstStyle/>
          <a:p>
            <a:pPr algn="ctr"/>
            <a:r>
              <a:rPr lang="fi-FI" sz="2400" dirty="0">
                <a:solidFill>
                  <a:schemeClr val="tx1">
                    <a:lumMod val="75000"/>
                    <a:lumOff val="25000"/>
                  </a:schemeClr>
                </a:solidFill>
                <a:latin typeface="Consolas" panose="020B0609020204030204" pitchFamily="49" charset="0"/>
                <a:cs typeface="Consolas" panose="020B0609020204030204" pitchFamily="49" charset="0"/>
              </a:rPr>
              <a:t>How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do</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you</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collect</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telemetry</a:t>
            </a:r>
            <a:r>
              <a:rPr lang="fi-FI" sz="2400" dirty="0">
                <a:solidFill>
                  <a:schemeClr val="tx1">
                    <a:lumMod val="75000"/>
                    <a:lumOff val="25000"/>
                  </a:schemeClr>
                </a:solidFill>
                <a:latin typeface="Consolas" panose="020B0609020204030204" pitchFamily="49" charset="0"/>
                <a:cs typeface="Consolas" panose="020B0609020204030204" pitchFamily="49" charset="0"/>
              </a:rPr>
              <a:t> and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monitor</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what</a:t>
            </a:r>
            <a:r>
              <a:rPr lang="fi-FI" sz="2400" dirty="0">
                <a:solidFill>
                  <a:schemeClr val="tx1">
                    <a:lumMod val="75000"/>
                    <a:lumOff val="25000"/>
                  </a:schemeClr>
                </a:solidFill>
                <a:latin typeface="Consolas" panose="020B0609020204030204" pitchFamily="49" charset="0"/>
                <a:cs typeface="Consolas" panose="020B0609020204030204" pitchFamily="49" charset="0"/>
              </a:rPr>
              <a:t> is happening in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your</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applications</a:t>
            </a:r>
            <a:r>
              <a:rPr lang="fi-FI" sz="2400" dirty="0">
                <a:solidFill>
                  <a:schemeClr val="tx1">
                    <a:lumMod val="75000"/>
                    <a:lumOff val="25000"/>
                  </a:schemeClr>
                </a:solidFill>
                <a:latin typeface="Consolas" panose="020B0609020204030204" pitchFamily="49" charset="0"/>
                <a:cs typeface="Consolas" panose="020B0609020204030204" pitchFamily="49" charset="0"/>
              </a:rPr>
              <a:t> and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subscriptions</a:t>
            </a:r>
            <a:r>
              <a:rPr lang="fi-FI" sz="2400" dirty="0">
                <a:solidFill>
                  <a:schemeClr val="tx1">
                    <a:lumMod val="75000"/>
                    <a:lumOff val="25000"/>
                  </a:schemeClr>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788975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283A30-F38C-ED42-ACA4-988AFAC22B77}"/>
              </a:ext>
            </a:extLst>
          </p:cNvPr>
          <p:cNvSpPr/>
          <p:nvPr/>
        </p:nvSpPr>
        <p:spPr>
          <a:xfrm>
            <a:off x="3733799" y="1499578"/>
            <a:ext cx="6746632" cy="1200329"/>
          </a:xfrm>
          <a:prstGeom prst="rect">
            <a:avLst/>
          </a:prstGeom>
        </p:spPr>
        <p:txBody>
          <a:bodyPr wrap="square">
            <a:spAutoFit/>
          </a:bodyPr>
          <a:lstStyle/>
          <a:p>
            <a:r>
              <a:rPr lang="fi-FI" dirty="0">
                <a:solidFill>
                  <a:srgbClr val="48AFEE"/>
                </a:solidFill>
                <a:latin typeface="Consolas" panose="020B0609020204030204" pitchFamily="49" charset="0"/>
                <a:cs typeface="Consolas" panose="020B0609020204030204" pitchFamily="49" charset="0"/>
              </a:rPr>
              <a:t>Application </a:t>
            </a:r>
            <a:r>
              <a:rPr lang="fi-FI" dirty="0" err="1">
                <a:solidFill>
                  <a:srgbClr val="48AFEE"/>
                </a:solidFill>
                <a:latin typeface="Consolas" panose="020B0609020204030204" pitchFamily="49" charset="0"/>
                <a:cs typeface="Consolas" panose="020B0609020204030204" pitchFamily="49" charset="0"/>
              </a:rPr>
              <a:t>Insights</a:t>
            </a:r>
            <a:r>
              <a:rPr lang="fi-FI" dirty="0">
                <a:solidFill>
                  <a:srgbClr val="48AFEE"/>
                </a:solidFill>
                <a:latin typeface="Consolas" panose="020B0609020204030204" pitchFamily="49" charset="0"/>
                <a:cs typeface="Consolas" panose="020B0609020204030204" pitchFamily="49" charset="0"/>
              </a:rPr>
              <a:t> </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allows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you</a:t>
            </a:r>
            <a:r>
              <a:rPr lang="fi-FI" dirty="0">
                <a:solidFill>
                  <a:schemeClr val="bg1">
                    <a:lumMod val="50000"/>
                  </a:schemeClr>
                </a:solidFill>
                <a:latin typeface="Consolas" panose="020B0609020204030204" pitchFamily="49" charset="0"/>
                <a:cs typeface="Consolas" panose="020B0609020204030204" pitchFamily="49" charset="0"/>
              </a:rPr>
              <a:t> to </a:t>
            </a:r>
            <a:r>
              <a:rPr lang="fi-FI" dirty="0" err="1">
                <a:solidFill>
                  <a:schemeClr val="bg1">
                    <a:lumMod val="50000"/>
                  </a:schemeClr>
                </a:solidFill>
                <a:latin typeface="Consolas" panose="020B0609020204030204" pitchFamily="49" charset="0"/>
                <a:cs typeface="Consolas" panose="020B0609020204030204" pitchFamily="49" charset="0"/>
              </a:rPr>
              <a:t>monitor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the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behavior</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performance</a:t>
            </a:r>
            <a:r>
              <a:rPr lang="fi-FI" dirty="0">
                <a:solidFill>
                  <a:schemeClr val="bg1">
                    <a:lumMod val="50000"/>
                  </a:schemeClr>
                </a:solidFill>
                <a:latin typeface="Consolas" panose="020B0609020204030204" pitchFamily="49" charset="0"/>
                <a:cs typeface="Consolas" panose="020B0609020204030204" pitchFamily="49" charset="0"/>
              </a:rPr>
              <a:t> of a </a:t>
            </a:r>
            <a:r>
              <a:rPr lang="fi-FI" dirty="0" err="1">
                <a:solidFill>
                  <a:schemeClr val="bg1">
                    <a:lumMod val="50000"/>
                  </a:schemeClr>
                </a:solidFill>
                <a:latin typeface="Consolas" panose="020B0609020204030204" pitchFamily="49" charset="0"/>
                <a:cs typeface="Consolas" panose="020B0609020204030204" pitchFamily="49" charset="0"/>
              </a:rPr>
              <a:t>web</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application</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collect</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telemetry</a:t>
            </a:r>
            <a:r>
              <a:rPr lang="fi-FI" dirty="0">
                <a:solidFill>
                  <a:schemeClr val="bg1">
                    <a:lumMod val="50000"/>
                  </a:schemeClr>
                </a:solidFill>
                <a:latin typeface="Consolas" panose="020B0609020204030204" pitchFamily="49" charset="0"/>
                <a:cs typeface="Consolas" panose="020B0609020204030204" pitchFamily="49" charset="0"/>
              </a:rPr>
              <a:t> to </a:t>
            </a:r>
            <a:r>
              <a:rPr lang="fi-FI" dirty="0" err="1">
                <a:solidFill>
                  <a:schemeClr val="bg1">
                    <a:lumMod val="50000"/>
                  </a:schemeClr>
                </a:solidFill>
                <a:latin typeface="Consolas" panose="020B0609020204030204" pitchFamily="49" charset="0"/>
                <a:cs typeface="Consolas" panose="020B0609020204030204" pitchFamily="49" charset="0"/>
              </a:rPr>
              <a:t>issues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like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identify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slow</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page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loads</a:t>
            </a:r>
            <a:r>
              <a:rPr lang="fi-FI" dirty="0">
                <a:solidFill>
                  <a:schemeClr val="bg1">
                    <a:lumMod val="50000"/>
                  </a:schemeClr>
                </a:solidFill>
                <a:latin typeface="Consolas" panose="020B0609020204030204" pitchFamily="49" charset="0"/>
                <a:cs typeface="Consolas" panose="020B0609020204030204" pitchFamily="49" charset="0"/>
              </a:rPr>
              <a:t> etc.)</a:t>
            </a:r>
          </a:p>
        </p:txBody>
      </p:sp>
      <p:sp>
        <p:nvSpPr>
          <p:cNvPr id="7" name="Rectangle 6">
            <a:extLst>
              <a:ext uri="{FF2B5EF4-FFF2-40B4-BE49-F238E27FC236}">
                <a16:creationId xmlns:a16="http://schemas.microsoft.com/office/drawing/2014/main" id="{AE0E58C1-32EE-2747-98DB-214BEFEB2596}"/>
              </a:ext>
            </a:extLst>
          </p:cNvPr>
          <p:cNvSpPr/>
          <p:nvPr/>
        </p:nvSpPr>
        <p:spPr>
          <a:xfrm>
            <a:off x="3733799" y="3429000"/>
            <a:ext cx="6746632" cy="1754326"/>
          </a:xfrm>
          <a:prstGeom prst="rect">
            <a:avLst/>
          </a:prstGeom>
        </p:spPr>
        <p:txBody>
          <a:bodyPr wrap="square">
            <a:spAutoFit/>
          </a:bodyPr>
          <a:lstStyle/>
          <a:p>
            <a:r>
              <a:rPr lang="fi-FI" dirty="0" err="1">
                <a:solidFill>
                  <a:srgbClr val="48AFEE"/>
                </a:solidFill>
                <a:latin typeface="Consolas" panose="020B0609020204030204" pitchFamily="49" charset="0"/>
                <a:cs typeface="Consolas" panose="020B0609020204030204" pitchFamily="49" charset="0"/>
              </a:rPr>
              <a:t>Azure</a:t>
            </a:r>
            <a:r>
              <a:rPr lang="fi-FI" dirty="0">
                <a:solidFill>
                  <a:srgbClr val="48AFEE"/>
                </a:solidFill>
                <a:latin typeface="Consolas" panose="020B0609020204030204" pitchFamily="49" charset="0"/>
                <a:cs typeface="Consolas" panose="020B0609020204030204" pitchFamily="49" charset="0"/>
              </a:rPr>
              <a:t> </a:t>
            </a:r>
            <a:r>
              <a:rPr lang="fi-FI" dirty="0" err="1">
                <a:solidFill>
                  <a:srgbClr val="48AFEE"/>
                </a:solidFill>
                <a:latin typeface="Consolas" panose="020B0609020204030204" pitchFamily="49" charset="0"/>
                <a:cs typeface="Consolas" panose="020B0609020204030204" pitchFamily="49" charset="0"/>
              </a:rPr>
              <a:t>Monitor</a:t>
            </a:r>
            <a:r>
              <a:rPr lang="fi-FI" dirty="0">
                <a:solidFill>
                  <a:srgbClr val="48AFEE"/>
                </a:solidFill>
                <a:latin typeface="Consolas" panose="020B0609020204030204" pitchFamily="49" charset="0"/>
                <a:cs typeface="Consolas" panose="020B0609020204030204" pitchFamily="49" charset="0"/>
              </a:rPr>
              <a:t> </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comprehensive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solution</a:t>
            </a:r>
            <a:r>
              <a:rPr lang="fi-FI" dirty="0">
                <a:solidFill>
                  <a:schemeClr val="bg1">
                    <a:lumMod val="50000"/>
                  </a:schemeClr>
                </a:solidFill>
                <a:latin typeface="Consolas" panose="020B0609020204030204" pitchFamily="49" charset="0"/>
                <a:cs typeface="Consolas" panose="020B0609020204030204" pitchFamily="49" charset="0"/>
              </a:rPr>
              <a:t> for </a:t>
            </a:r>
            <a:r>
              <a:rPr lang="fi-FI" dirty="0" err="1">
                <a:solidFill>
                  <a:schemeClr val="bg1">
                    <a:lumMod val="50000"/>
                  </a:schemeClr>
                </a:solidFill>
                <a:latin typeface="Consolas" panose="020B0609020204030204" pitchFamily="49" charset="0"/>
                <a:cs typeface="Consolas" panose="020B0609020204030204" pitchFamily="49" charset="0"/>
              </a:rPr>
              <a:t>collecting</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analyzing</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acting</a:t>
            </a:r>
            <a:r>
              <a:rPr lang="fi-FI" dirty="0">
                <a:solidFill>
                  <a:schemeClr val="bg1">
                    <a:lumMod val="50000"/>
                  </a:schemeClr>
                </a:solidFill>
                <a:latin typeface="Consolas" panose="020B0609020204030204" pitchFamily="49" charset="0"/>
                <a:cs typeface="Consolas" panose="020B0609020204030204" pitchFamily="49" charset="0"/>
              </a:rPr>
              <a:t> on </a:t>
            </a:r>
            <a:r>
              <a:rPr lang="fi-FI" dirty="0" err="1">
                <a:solidFill>
                  <a:schemeClr val="bg1">
                    <a:lumMod val="50000"/>
                  </a:schemeClr>
                </a:solidFill>
                <a:latin typeface="Consolas" panose="020B0609020204030204" pitchFamily="49" charset="0"/>
                <a:cs typeface="Consolas" panose="020B0609020204030204" pitchFamily="49" charset="0"/>
              </a:rPr>
              <a:t>telemetry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from</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your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cloud</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environment</a:t>
            </a:r>
            <a:r>
              <a:rPr lang="fi-FI" dirty="0">
                <a:solidFill>
                  <a:schemeClr val="bg1">
                    <a:lumMod val="50000"/>
                  </a:schemeClr>
                </a:solidFill>
                <a:latin typeface="Consolas" panose="020B0609020204030204" pitchFamily="49" charset="0"/>
                <a:cs typeface="Consolas" panose="020B0609020204030204" pitchFamily="49" charset="0"/>
              </a:rPr>
              <a:t>. It </a:t>
            </a:r>
            <a:r>
              <a:rPr lang="fi-FI" dirty="0" err="1">
                <a:solidFill>
                  <a:schemeClr val="bg1">
                    <a:lumMod val="50000"/>
                  </a:schemeClr>
                </a:solidFill>
                <a:latin typeface="Consolas" panose="020B0609020204030204" pitchFamily="49" charset="0"/>
                <a:cs typeface="Consolas" panose="020B0609020204030204" pitchFamily="49" charset="0"/>
              </a:rPr>
              <a:t>collect</a:t>
            </a:r>
            <a:r>
              <a:rPr lang="fi-FI" dirty="0">
                <a:solidFill>
                  <a:schemeClr val="bg1">
                    <a:lumMod val="50000"/>
                  </a:schemeClr>
                </a:solidFill>
                <a:latin typeface="Consolas" panose="020B0609020204030204" pitchFamily="49" charset="0"/>
                <a:cs typeface="Consolas" panose="020B0609020204030204" pitchFamily="49" charset="0"/>
              </a:rPr>
              <a:t> data </a:t>
            </a:r>
            <a:r>
              <a:rPr lang="fi-FI" dirty="0" err="1">
                <a:solidFill>
                  <a:schemeClr val="bg1">
                    <a:lumMod val="50000"/>
                  </a:schemeClr>
                </a:solidFill>
                <a:latin typeface="Consolas" panose="020B0609020204030204" pitchFamily="49" charset="0"/>
                <a:cs typeface="Consolas" panose="020B0609020204030204" pitchFamily="49" charset="0"/>
              </a:rPr>
              <a:t>about</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the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performance</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funcationality</a:t>
            </a:r>
            <a:r>
              <a:rPr lang="fi-FI" dirty="0">
                <a:solidFill>
                  <a:schemeClr val="bg1">
                    <a:lumMod val="50000"/>
                  </a:schemeClr>
                </a:solidFill>
                <a:latin typeface="Consolas" panose="020B0609020204030204" pitchFamily="49" charset="0"/>
                <a:cs typeface="Consolas" panose="020B0609020204030204" pitchFamily="49" charset="0"/>
              </a:rPr>
              <a:t> of </a:t>
            </a:r>
            <a:r>
              <a:rPr lang="fi-FI" dirty="0" err="1">
                <a:solidFill>
                  <a:schemeClr val="bg1">
                    <a:lumMod val="50000"/>
                  </a:schemeClr>
                </a:solidFill>
                <a:latin typeface="Consolas" panose="020B0609020204030204" pitchFamily="49" charset="0"/>
                <a:cs typeface="Consolas" panose="020B0609020204030204" pitchFamily="49" charset="0"/>
              </a:rPr>
              <a:t>your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code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the</a:t>
            </a:r>
            <a:r>
              <a:rPr lang="fi-FI" dirty="0">
                <a:solidFill>
                  <a:schemeClr val="bg1">
                    <a:lumMod val="50000"/>
                  </a:schemeClr>
                </a:solidFill>
                <a:latin typeface="Consolas" panose="020B0609020204030204" pitchFamily="49" charset="0"/>
                <a:cs typeface="Consolas" panose="020B0609020204030204" pitchFamily="49" charset="0"/>
              </a:rPr>
              <a:t> operating </a:t>
            </a:r>
            <a:r>
              <a:rPr lang="fi-FI" dirty="0" err="1">
                <a:solidFill>
                  <a:schemeClr val="bg1">
                    <a:lumMod val="50000"/>
                  </a:schemeClr>
                </a:solidFill>
                <a:latin typeface="Consolas" panose="020B0609020204030204" pitchFamily="49" charset="0"/>
                <a:cs typeface="Consolas" panose="020B0609020204030204" pitchFamily="49" charset="0"/>
              </a:rPr>
              <a:t>system</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operation</a:t>
            </a:r>
            <a:r>
              <a:rPr lang="fi-FI" dirty="0">
                <a:solidFill>
                  <a:schemeClr val="bg1">
                    <a:lumMod val="50000"/>
                  </a:schemeClr>
                </a:solidFill>
                <a:latin typeface="Consolas" panose="020B0609020204030204" pitchFamily="49" charset="0"/>
                <a:cs typeface="Consolas" panose="020B0609020204030204" pitchFamily="49" charset="0"/>
              </a:rPr>
              <a:t> of an </a:t>
            </a:r>
            <a:r>
              <a:rPr lang="fi-FI" dirty="0" err="1">
                <a:solidFill>
                  <a:schemeClr val="bg1">
                    <a:lumMod val="50000"/>
                  </a:schemeClr>
                </a:solidFill>
                <a:latin typeface="Consolas" panose="020B0609020204030204" pitchFamily="49" charset="0"/>
                <a:cs typeface="Consolas" panose="020B0609020204030204" pitchFamily="49" charset="0"/>
              </a:rPr>
              <a:t>Azure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resource</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others</a:t>
            </a:r>
            <a:r>
              <a:rPr lang="fi-FI" dirty="0">
                <a:solidFill>
                  <a:schemeClr val="bg1">
                    <a:lumMod val="50000"/>
                  </a:schemeClr>
                </a:solidFill>
                <a:latin typeface="Consolas" panose="020B0609020204030204" pitchFamily="49" charset="0"/>
                <a:cs typeface="Consolas" panose="020B0609020204030204" pitchFamily="49" charset="0"/>
              </a:rPr>
              <a:t>.</a:t>
            </a:r>
          </a:p>
        </p:txBody>
      </p:sp>
      <p:pic>
        <p:nvPicPr>
          <p:cNvPr id="4" name="Picture 3">
            <a:extLst>
              <a:ext uri="{FF2B5EF4-FFF2-40B4-BE49-F238E27FC236}">
                <a16:creationId xmlns:a16="http://schemas.microsoft.com/office/drawing/2014/main" id="{639517BA-FCB6-2A43-BD72-86E02EE244E5}"/>
              </a:ext>
            </a:extLst>
          </p:cNvPr>
          <p:cNvPicPr>
            <a:picLocks noChangeAspect="1"/>
          </p:cNvPicPr>
          <p:nvPr/>
        </p:nvPicPr>
        <p:blipFill>
          <a:blip r:embed="rId3"/>
          <a:stretch>
            <a:fillRect/>
          </a:stretch>
        </p:blipFill>
        <p:spPr>
          <a:xfrm>
            <a:off x="1254370" y="1499578"/>
            <a:ext cx="2152508" cy="1126479"/>
          </a:xfrm>
          <a:prstGeom prst="rect">
            <a:avLst/>
          </a:prstGeom>
        </p:spPr>
      </p:pic>
      <p:pic>
        <p:nvPicPr>
          <p:cNvPr id="5" name="Picture 4">
            <a:extLst>
              <a:ext uri="{FF2B5EF4-FFF2-40B4-BE49-F238E27FC236}">
                <a16:creationId xmlns:a16="http://schemas.microsoft.com/office/drawing/2014/main" id="{93156E87-3ECB-9E43-A59E-960F1A6FF5DD}"/>
              </a:ext>
            </a:extLst>
          </p:cNvPr>
          <p:cNvPicPr>
            <a:picLocks noChangeAspect="1"/>
          </p:cNvPicPr>
          <p:nvPr/>
        </p:nvPicPr>
        <p:blipFill>
          <a:blip r:embed="rId4"/>
          <a:stretch>
            <a:fillRect/>
          </a:stretch>
        </p:blipFill>
        <p:spPr>
          <a:xfrm>
            <a:off x="1711569" y="3273977"/>
            <a:ext cx="1126479" cy="1126479"/>
          </a:xfrm>
          <a:prstGeom prst="rect">
            <a:avLst/>
          </a:prstGeom>
        </p:spPr>
      </p:pic>
    </p:spTree>
    <p:extLst>
      <p:ext uri="{BB962C8B-B14F-4D97-AF65-F5344CB8AC3E}">
        <p14:creationId xmlns:p14="http://schemas.microsoft.com/office/powerpoint/2010/main" val="3110015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4FC6E2-206E-1847-AF5D-1DADC4EBCDEB}"/>
              </a:ext>
            </a:extLst>
          </p:cNvPr>
          <p:cNvSpPr txBox="1"/>
          <p:nvPr/>
        </p:nvSpPr>
        <p:spPr>
          <a:xfrm>
            <a:off x="2344455" y="2828835"/>
            <a:ext cx="7503089" cy="830997"/>
          </a:xfrm>
          <a:prstGeom prst="rect">
            <a:avLst/>
          </a:prstGeom>
          <a:noFill/>
        </p:spPr>
        <p:txBody>
          <a:bodyPr wrap="square" rtlCol="0">
            <a:spAutoFit/>
          </a:bodyPr>
          <a:lstStyle/>
          <a:p>
            <a:pPr algn="ctr"/>
            <a:r>
              <a:rPr lang="fi-FI" sz="2400" dirty="0">
                <a:solidFill>
                  <a:schemeClr val="tx1">
                    <a:lumMod val="75000"/>
                    <a:lumOff val="25000"/>
                  </a:schemeClr>
                </a:solidFill>
                <a:latin typeface="Consolas" panose="020B0609020204030204" pitchFamily="49" charset="0"/>
                <a:cs typeface="Consolas" panose="020B0609020204030204" pitchFamily="49" charset="0"/>
              </a:rPr>
              <a:t>How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can</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you</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manage</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identities</a:t>
            </a:r>
            <a:r>
              <a:rPr lang="fi-FI" sz="2400" dirty="0">
                <a:solidFill>
                  <a:schemeClr val="tx1">
                    <a:lumMod val="75000"/>
                    <a:lumOff val="25000"/>
                  </a:schemeClr>
                </a:solidFill>
                <a:latin typeface="Consolas" panose="020B0609020204030204" pitchFamily="49" charset="0"/>
                <a:cs typeface="Consolas" panose="020B0609020204030204" pitchFamily="49" charset="0"/>
              </a:rPr>
              <a:t> for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users</a:t>
            </a:r>
            <a:r>
              <a:rPr lang="fi-FI" sz="2400" dirty="0">
                <a:solidFill>
                  <a:schemeClr val="tx1">
                    <a:lumMod val="75000"/>
                    <a:lumOff val="25000"/>
                  </a:schemeClr>
                </a:solidFill>
                <a:latin typeface="Consolas" panose="020B0609020204030204" pitchFamily="49" charset="0"/>
                <a:cs typeface="Consolas" panose="020B0609020204030204" pitchFamily="49" charset="0"/>
              </a:rPr>
              <a:t> and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services</a:t>
            </a:r>
            <a:r>
              <a:rPr lang="fi-FI" sz="2400" dirty="0">
                <a:solidFill>
                  <a:schemeClr val="tx1">
                    <a:lumMod val="75000"/>
                    <a:lumOff val="25000"/>
                  </a:schemeClr>
                </a:solidFill>
                <a:latin typeface="Consolas" panose="020B0609020204030204" pitchFamily="49" charset="0"/>
                <a:cs typeface="Consolas" panose="020B0609020204030204" pitchFamily="49" charset="0"/>
              </a:rPr>
              <a:t> on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Azure</a:t>
            </a:r>
            <a:r>
              <a:rPr lang="fi-FI" sz="2400" dirty="0">
                <a:solidFill>
                  <a:schemeClr val="tx1">
                    <a:lumMod val="75000"/>
                    <a:lumOff val="25000"/>
                  </a:schemeClr>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46792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283A30-F38C-ED42-ACA4-988AFAC22B77}"/>
              </a:ext>
            </a:extLst>
          </p:cNvPr>
          <p:cNvSpPr/>
          <p:nvPr/>
        </p:nvSpPr>
        <p:spPr>
          <a:xfrm>
            <a:off x="3733799" y="1798516"/>
            <a:ext cx="6746632" cy="923330"/>
          </a:xfrm>
          <a:prstGeom prst="rect">
            <a:avLst/>
          </a:prstGeom>
        </p:spPr>
        <p:txBody>
          <a:bodyPr wrap="square">
            <a:spAutoFit/>
          </a:bodyPr>
          <a:lstStyle/>
          <a:p>
            <a:r>
              <a:rPr lang="fi-FI" dirty="0" err="1">
                <a:solidFill>
                  <a:srgbClr val="48AFEE"/>
                </a:solidFill>
                <a:latin typeface="Consolas" panose="020B0609020204030204" pitchFamily="49" charset="0"/>
                <a:cs typeface="Consolas" panose="020B0609020204030204" pitchFamily="49" charset="0"/>
              </a:rPr>
              <a:t>Azure</a:t>
            </a:r>
            <a:r>
              <a:rPr lang="fi-FI" dirty="0">
                <a:solidFill>
                  <a:srgbClr val="48AFEE"/>
                </a:solidFill>
                <a:latin typeface="Consolas" panose="020B0609020204030204" pitchFamily="49" charset="0"/>
                <a:cs typeface="Consolas" panose="020B0609020204030204" pitchFamily="49" charset="0"/>
              </a:rPr>
              <a:t> Active Directory </a:t>
            </a:r>
            <a:r>
              <a:rPr lang="fi-FI" dirty="0">
                <a:solidFill>
                  <a:schemeClr val="bg1">
                    <a:lumMod val="50000"/>
                  </a:schemeClr>
                </a:solidFill>
                <a:latin typeface="Consolas" panose="020B0609020204030204" pitchFamily="49" charset="0"/>
                <a:cs typeface="Consolas" panose="020B0609020204030204" pitchFamily="49" charset="0"/>
              </a:rPr>
              <a:t>= a </a:t>
            </a:r>
            <a:r>
              <a:rPr lang="fi-FI" dirty="0" err="1">
                <a:solidFill>
                  <a:schemeClr val="bg1">
                    <a:lumMod val="50000"/>
                  </a:schemeClr>
                </a:solidFill>
                <a:latin typeface="Consolas" panose="020B0609020204030204" pitchFamily="49" charset="0"/>
                <a:cs typeface="Consolas" panose="020B0609020204030204" pitchFamily="49" charset="0"/>
              </a:rPr>
              <a:t>cloud</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based</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identity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service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that</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provides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authentication</a:t>
            </a:r>
            <a:r>
              <a:rPr lang="fi-FI" dirty="0">
                <a:solidFill>
                  <a:schemeClr val="bg1">
                    <a:lumMod val="50000"/>
                  </a:schemeClr>
                </a:solidFill>
                <a:latin typeface="Consolas" panose="020B0609020204030204" pitchFamily="49" charset="0"/>
                <a:cs typeface="Consolas" panose="020B0609020204030204" pitchFamily="49" charset="0"/>
              </a:rPr>
              <a:t>, single </a:t>
            </a:r>
            <a:r>
              <a:rPr lang="fi-FI" dirty="0" err="1">
                <a:solidFill>
                  <a:schemeClr val="bg1">
                    <a:lumMod val="50000"/>
                  </a:schemeClr>
                </a:solidFill>
                <a:latin typeface="Consolas" panose="020B0609020204030204" pitchFamily="49" charset="0"/>
                <a:cs typeface="Consolas" panose="020B0609020204030204" pitchFamily="49" charset="0"/>
              </a:rPr>
              <a:t>sign</a:t>
            </a:r>
            <a:r>
              <a:rPr lang="fi-FI" dirty="0">
                <a:solidFill>
                  <a:schemeClr val="bg1">
                    <a:lumMod val="50000"/>
                  </a:schemeClr>
                </a:solidFill>
                <a:latin typeface="Consolas" panose="020B0609020204030204" pitchFamily="49" charset="0"/>
                <a:cs typeface="Consolas" panose="020B0609020204030204" pitchFamily="49" charset="0"/>
              </a:rPr>
              <a:t>-on, </a:t>
            </a:r>
            <a:r>
              <a:rPr lang="fi-FI" dirty="0" err="1">
                <a:solidFill>
                  <a:schemeClr val="bg1">
                    <a:lumMod val="50000"/>
                  </a:schemeClr>
                </a:solidFill>
                <a:latin typeface="Consolas" panose="020B0609020204030204" pitchFamily="49" charset="0"/>
                <a:cs typeface="Consolas" panose="020B0609020204030204" pitchFamily="49" charset="0"/>
              </a:rPr>
              <a:t>application</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managment</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device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managment</a:t>
            </a:r>
            <a:r>
              <a:rPr lang="fi-FI" dirty="0">
                <a:solidFill>
                  <a:schemeClr val="bg1">
                    <a:lumMod val="50000"/>
                  </a:schemeClr>
                </a:solidFill>
                <a:latin typeface="Consolas" panose="020B0609020204030204" pitchFamily="49" charset="0"/>
                <a:cs typeface="Consolas" panose="020B0609020204030204" pitchFamily="49" charset="0"/>
              </a:rPr>
              <a:t>.</a:t>
            </a:r>
          </a:p>
        </p:txBody>
      </p:sp>
      <p:sp>
        <p:nvSpPr>
          <p:cNvPr id="7" name="Rectangle 6">
            <a:extLst>
              <a:ext uri="{FF2B5EF4-FFF2-40B4-BE49-F238E27FC236}">
                <a16:creationId xmlns:a16="http://schemas.microsoft.com/office/drawing/2014/main" id="{AE0E58C1-32EE-2747-98DB-214BEFEB2596}"/>
              </a:ext>
            </a:extLst>
          </p:cNvPr>
          <p:cNvSpPr/>
          <p:nvPr/>
        </p:nvSpPr>
        <p:spPr>
          <a:xfrm>
            <a:off x="3733799" y="3727938"/>
            <a:ext cx="6746632" cy="923330"/>
          </a:xfrm>
          <a:prstGeom prst="rect">
            <a:avLst/>
          </a:prstGeom>
        </p:spPr>
        <p:txBody>
          <a:bodyPr wrap="square">
            <a:spAutoFit/>
          </a:bodyPr>
          <a:lstStyle/>
          <a:p>
            <a:r>
              <a:rPr lang="fi-FI" dirty="0">
                <a:solidFill>
                  <a:srgbClr val="48AFEE"/>
                </a:solidFill>
                <a:latin typeface="Consolas" panose="020B0609020204030204" pitchFamily="49" charset="0"/>
                <a:cs typeface="Consolas" panose="020B0609020204030204" pitchFamily="49" charset="0"/>
              </a:rPr>
              <a:t>Service </a:t>
            </a:r>
            <a:r>
              <a:rPr lang="fi-FI" dirty="0" err="1">
                <a:solidFill>
                  <a:srgbClr val="48AFEE"/>
                </a:solidFill>
                <a:latin typeface="Consolas" panose="020B0609020204030204" pitchFamily="49" charset="0"/>
                <a:cs typeface="Consolas" panose="020B0609020204030204" pitchFamily="49" charset="0"/>
              </a:rPr>
              <a:t>principals</a:t>
            </a:r>
            <a:r>
              <a:rPr lang="fi-FI" dirty="0">
                <a:solidFill>
                  <a:srgbClr val="48AFEE"/>
                </a:solidFill>
                <a:latin typeface="Consolas" panose="020B0609020204030204" pitchFamily="49" charset="0"/>
                <a:cs typeface="Consolas" panose="020B0609020204030204" pitchFamily="49" charset="0"/>
              </a:rPr>
              <a:t> </a:t>
            </a:r>
            <a:r>
              <a:rPr lang="fi-FI" dirty="0">
                <a:solidFill>
                  <a:schemeClr val="bg1">
                    <a:lumMod val="50000"/>
                  </a:schemeClr>
                </a:solidFill>
                <a:latin typeface="Consolas" panose="020B0609020204030204" pitchFamily="49" charset="0"/>
                <a:cs typeface="Consolas" panose="020B0609020204030204" pitchFamily="49" charset="0"/>
              </a:rPr>
              <a:t>= an </a:t>
            </a:r>
            <a:r>
              <a:rPr lang="fi-FI" dirty="0" err="1">
                <a:solidFill>
                  <a:schemeClr val="bg1">
                    <a:lumMod val="50000"/>
                  </a:schemeClr>
                </a:solidFill>
                <a:latin typeface="Consolas" panose="020B0609020204030204" pitchFamily="49" charset="0"/>
                <a:cs typeface="Consolas" panose="020B0609020204030204" pitchFamily="49" charset="0"/>
              </a:rPr>
              <a:t>identity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used</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by</a:t>
            </a:r>
            <a:r>
              <a:rPr lang="fi-FI" dirty="0">
                <a:solidFill>
                  <a:schemeClr val="bg1">
                    <a:lumMod val="50000"/>
                  </a:schemeClr>
                </a:solidFill>
                <a:latin typeface="Consolas" panose="020B0609020204030204" pitchFamily="49" charset="0"/>
                <a:cs typeface="Consolas" panose="020B0609020204030204" pitchFamily="49" charset="0"/>
              </a:rPr>
              <a:t> a </a:t>
            </a:r>
            <a:r>
              <a:rPr lang="fi-FI" dirty="0" err="1">
                <a:solidFill>
                  <a:schemeClr val="bg1">
                    <a:lumMod val="50000"/>
                  </a:schemeClr>
                </a:solidFill>
                <a:latin typeface="Consolas" panose="020B0609020204030204" pitchFamily="49" charset="0"/>
                <a:cs typeface="Consolas" panose="020B0609020204030204" pitchFamily="49" charset="0"/>
              </a:rPr>
              <a:t>service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or</a:t>
            </a:r>
            <a:r>
              <a:rPr lang="fi-FI" dirty="0">
                <a:solidFill>
                  <a:schemeClr val="bg1">
                    <a:lumMod val="50000"/>
                  </a:schemeClr>
                </a:solidFill>
                <a:latin typeface="Consolas" panose="020B0609020204030204" pitchFamily="49" charset="0"/>
                <a:cs typeface="Consolas" panose="020B0609020204030204" pitchFamily="49" charset="0"/>
              </a:rPr>
              <a:t> an </a:t>
            </a:r>
            <a:r>
              <a:rPr lang="fi-FI" dirty="0" err="1">
                <a:solidFill>
                  <a:schemeClr val="bg1">
                    <a:lumMod val="50000"/>
                  </a:schemeClr>
                </a:solidFill>
                <a:latin typeface="Consolas" panose="020B0609020204030204" pitchFamily="49" charset="0"/>
                <a:cs typeface="Consolas" panose="020B0609020204030204" pitchFamily="49" charset="0"/>
              </a:rPr>
              <a:t>application</a:t>
            </a:r>
            <a:r>
              <a:rPr lang="fi-FI" dirty="0">
                <a:solidFill>
                  <a:schemeClr val="bg1">
                    <a:lumMod val="50000"/>
                  </a:schemeClr>
                </a:solidFill>
                <a:latin typeface="Consolas" panose="020B0609020204030204" pitchFamily="49" charset="0"/>
                <a:cs typeface="Consolas" panose="020B0609020204030204" pitchFamily="49" charset="0"/>
              </a:rPr>
              <a:t>. And just </a:t>
            </a:r>
            <a:r>
              <a:rPr lang="fi-FI" dirty="0" err="1">
                <a:solidFill>
                  <a:schemeClr val="bg1">
                    <a:lumMod val="50000"/>
                  </a:schemeClr>
                </a:solidFill>
                <a:latin typeface="Consolas" panose="020B0609020204030204" pitchFamily="49" charset="0"/>
                <a:cs typeface="Consolas" panose="020B0609020204030204" pitchFamily="49" charset="0"/>
              </a:rPr>
              <a:t>like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user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identities</a:t>
            </a:r>
            <a:r>
              <a:rPr lang="fi-FI" dirty="0">
                <a:solidFill>
                  <a:schemeClr val="bg1">
                    <a:lumMod val="50000"/>
                  </a:schemeClr>
                </a:solidFill>
                <a:latin typeface="Consolas" panose="020B0609020204030204" pitchFamily="49" charset="0"/>
                <a:cs typeface="Consolas" panose="020B0609020204030204" pitchFamily="49" charset="0"/>
              </a:rPr>
              <a:t>, it </a:t>
            </a:r>
            <a:r>
              <a:rPr lang="fi-FI" dirty="0" err="1">
                <a:solidFill>
                  <a:schemeClr val="bg1">
                    <a:lumMod val="50000"/>
                  </a:schemeClr>
                </a:solidFill>
                <a:latin typeface="Consolas" panose="020B0609020204030204" pitchFamily="49" charset="0"/>
                <a:cs typeface="Consolas" panose="020B0609020204030204" pitchFamily="49" charset="0"/>
              </a:rPr>
              <a:t>can</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be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assigned</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roles</a:t>
            </a:r>
            <a:r>
              <a:rPr lang="fi-FI" dirty="0">
                <a:solidFill>
                  <a:schemeClr val="bg1">
                    <a:lumMod val="50000"/>
                  </a:schemeClr>
                </a:solidFill>
                <a:latin typeface="Consolas" panose="020B0609020204030204" pitchFamily="49" charset="0"/>
                <a:cs typeface="Consolas" panose="020B0609020204030204" pitchFamily="49" charset="0"/>
              </a:rPr>
              <a:t>.</a:t>
            </a:r>
          </a:p>
        </p:txBody>
      </p:sp>
      <p:pic>
        <p:nvPicPr>
          <p:cNvPr id="2" name="Picture 1">
            <a:extLst>
              <a:ext uri="{FF2B5EF4-FFF2-40B4-BE49-F238E27FC236}">
                <a16:creationId xmlns:a16="http://schemas.microsoft.com/office/drawing/2014/main" id="{B096714E-1E9F-3941-81AD-C7D0BBA3C694}"/>
              </a:ext>
            </a:extLst>
          </p:cNvPr>
          <p:cNvPicPr>
            <a:picLocks noChangeAspect="1"/>
          </p:cNvPicPr>
          <p:nvPr/>
        </p:nvPicPr>
        <p:blipFill>
          <a:blip r:embed="rId3"/>
          <a:stretch>
            <a:fillRect/>
          </a:stretch>
        </p:blipFill>
        <p:spPr>
          <a:xfrm>
            <a:off x="1857131" y="1798516"/>
            <a:ext cx="1202592" cy="1126479"/>
          </a:xfrm>
          <a:prstGeom prst="rect">
            <a:avLst/>
          </a:prstGeom>
        </p:spPr>
      </p:pic>
      <p:pic>
        <p:nvPicPr>
          <p:cNvPr id="3" name="Picture 2">
            <a:extLst>
              <a:ext uri="{FF2B5EF4-FFF2-40B4-BE49-F238E27FC236}">
                <a16:creationId xmlns:a16="http://schemas.microsoft.com/office/drawing/2014/main" id="{ADFD6918-D3D6-B244-8F6D-AB643F03B43B}"/>
              </a:ext>
            </a:extLst>
          </p:cNvPr>
          <p:cNvPicPr>
            <a:picLocks noChangeAspect="1"/>
          </p:cNvPicPr>
          <p:nvPr/>
        </p:nvPicPr>
        <p:blipFill>
          <a:blip r:embed="rId4"/>
          <a:stretch>
            <a:fillRect/>
          </a:stretch>
        </p:blipFill>
        <p:spPr>
          <a:xfrm>
            <a:off x="1691856" y="3692717"/>
            <a:ext cx="1367867" cy="1126479"/>
          </a:xfrm>
          <a:prstGeom prst="rect">
            <a:avLst/>
          </a:prstGeom>
        </p:spPr>
      </p:pic>
    </p:spTree>
    <p:extLst>
      <p:ext uri="{BB962C8B-B14F-4D97-AF65-F5344CB8AC3E}">
        <p14:creationId xmlns:p14="http://schemas.microsoft.com/office/powerpoint/2010/main" val="3030421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4FC6E2-206E-1847-AF5D-1DADC4EBCDEB}"/>
              </a:ext>
            </a:extLst>
          </p:cNvPr>
          <p:cNvSpPr txBox="1"/>
          <p:nvPr/>
        </p:nvSpPr>
        <p:spPr>
          <a:xfrm>
            <a:off x="2344455" y="2828835"/>
            <a:ext cx="7503089" cy="830997"/>
          </a:xfrm>
          <a:prstGeom prst="rect">
            <a:avLst/>
          </a:prstGeom>
          <a:noFill/>
        </p:spPr>
        <p:txBody>
          <a:bodyPr wrap="square" rtlCol="0">
            <a:spAutoFit/>
          </a:bodyPr>
          <a:lstStyle/>
          <a:p>
            <a:pPr algn="ctr"/>
            <a:r>
              <a:rPr lang="fi-FI" sz="2400" dirty="0">
                <a:solidFill>
                  <a:schemeClr val="tx1">
                    <a:lumMod val="75000"/>
                    <a:lumOff val="25000"/>
                  </a:schemeClr>
                </a:solidFill>
                <a:latin typeface="Consolas" panose="020B0609020204030204" pitchFamily="49" charset="0"/>
                <a:cs typeface="Consolas" panose="020B0609020204030204" pitchFamily="49" charset="0"/>
              </a:rPr>
              <a:t>How to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manage</a:t>
            </a:r>
            <a:r>
              <a:rPr lang="fi-FI" sz="2400" dirty="0">
                <a:solidFill>
                  <a:schemeClr val="tx1">
                    <a:lumMod val="75000"/>
                    <a:lumOff val="25000"/>
                  </a:schemeClr>
                </a:solidFill>
                <a:latin typeface="Consolas" panose="020B0609020204030204" pitchFamily="49" charset="0"/>
                <a:cs typeface="Consolas" panose="020B0609020204030204" pitchFamily="49" charset="0"/>
              </a:rPr>
              <a:t> a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consistant</a:t>
            </a:r>
            <a:r>
              <a:rPr lang="fi-FI" sz="2400" dirty="0">
                <a:solidFill>
                  <a:schemeClr val="tx1">
                    <a:lumMod val="75000"/>
                    <a:lumOff val="25000"/>
                  </a:schemeClr>
                </a:solidFill>
                <a:latin typeface="Consolas" panose="020B0609020204030204" pitchFamily="49" charset="0"/>
                <a:cs typeface="Consolas" panose="020B0609020204030204" pitchFamily="49" charset="0"/>
              </a:rPr>
              <a:t> and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compliant</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environment</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across</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your</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company</a:t>
            </a:r>
            <a:r>
              <a:rPr lang="fi-FI" sz="2400" dirty="0">
                <a:solidFill>
                  <a:schemeClr val="tx1">
                    <a:lumMod val="75000"/>
                    <a:lumOff val="25000"/>
                  </a:schemeClr>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143392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283A30-F38C-ED42-ACA4-988AFAC22B77}"/>
              </a:ext>
            </a:extLst>
          </p:cNvPr>
          <p:cNvSpPr/>
          <p:nvPr/>
        </p:nvSpPr>
        <p:spPr>
          <a:xfrm>
            <a:off x="2889738" y="1055078"/>
            <a:ext cx="6746632" cy="923330"/>
          </a:xfrm>
          <a:prstGeom prst="rect">
            <a:avLst/>
          </a:prstGeom>
        </p:spPr>
        <p:txBody>
          <a:bodyPr wrap="square">
            <a:spAutoFit/>
          </a:bodyPr>
          <a:lstStyle/>
          <a:p>
            <a:r>
              <a:rPr lang="fi-FI" dirty="0">
                <a:solidFill>
                  <a:srgbClr val="48AFEE"/>
                </a:solidFill>
                <a:latin typeface="Consolas" panose="020B0609020204030204" pitchFamily="49" charset="0"/>
                <a:cs typeface="Consolas" panose="020B0609020204030204" pitchFamily="49" charset="0"/>
              </a:rPr>
              <a:t>Management </a:t>
            </a:r>
            <a:r>
              <a:rPr lang="fi-FI" dirty="0" err="1">
                <a:solidFill>
                  <a:srgbClr val="48AFEE"/>
                </a:solidFill>
                <a:latin typeface="Consolas" panose="020B0609020204030204" pitchFamily="49" charset="0"/>
                <a:cs typeface="Consolas" panose="020B0609020204030204" pitchFamily="49" charset="0"/>
              </a:rPr>
              <a:t>Groups</a:t>
            </a:r>
            <a:r>
              <a:rPr lang="fi-FI" dirty="0">
                <a:solidFill>
                  <a:srgbClr val="48AFEE"/>
                </a:solidFill>
                <a:latin typeface="Consolas" panose="020B0609020204030204" pitchFamily="49" charset="0"/>
                <a:cs typeface="Consolas" panose="020B0609020204030204" pitchFamily="49" charset="0"/>
              </a:rPr>
              <a:t> </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allows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you</a:t>
            </a:r>
            <a:r>
              <a:rPr lang="fi-FI" dirty="0">
                <a:solidFill>
                  <a:schemeClr val="bg1">
                    <a:lumMod val="50000"/>
                  </a:schemeClr>
                </a:solidFill>
                <a:latin typeface="Consolas" panose="020B0609020204030204" pitchFamily="49" charset="0"/>
                <a:cs typeface="Consolas" panose="020B0609020204030204" pitchFamily="49" charset="0"/>
              </a:rPr>
              <a:t> to </a:t>
            </a:r>
            <a:r>
              <a:rPr lang="fi-FI" dirty="0" err="1">
                <a:solidFill>
                  <a:schemeClr val="bg1">
                    <a:lumMod val="50000"/>
                  </a:schemeClr>
                </a:solidFill>
                <a:latin typeface="Consolas" panose="020B0609020204030204" pitchFamily="49" charset="0"/>
                <a:cs typeface="Consolas" panose="020B0609020204030204" pitchFamily="49" charset="0"/>
              </a:rPr>
              <a:t>group</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organize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your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subscriptions</a:t>
            </a:r>
            <a:r>
              <a:rPr lang="fi-FI" dirty="0">
                <a:solidFill>
                  <a:schemeClr val="bg1">
                    <a:lumMod val="50000"/>
                  </a:schemeClr>
                </a:solidFill>
                <a:latin typeface="Consolas" panose="020B0609020204030204" pitchFamily="49" charset="0"/>
                <a:cs typeface="Consolas" panose="020B0609020204030204" pitchFamily="49" charset="0"/>
              </a:rPr>
              <a:t> in a </a:t>
            </a:r>
            <a:r>
              <a:rPr lang="fi-FI" dirty="0" err="1">
                <a:solidFill>
                  <a:schemeClr val="bg1">
                    <a:lumMod val="50000"/>
                  </a:schemeClr>
                </a:solidFill>
                <a:latin typeface="Consolas" panose="020B0609020204030204" pitchFamily="49" charset="0"/>
                <a:cs typeface="Consolas" panose="020B0609020204030204" pitchFamily="49" charset="0"/>
              </a:rPr>
              <a:t>logical</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hierarchy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group</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manage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subscriptions</a:t>
            </a:r>
            <a:r>
              <a:rPr lang="fi-FI" dirty="0">
                <a:solidFill>
                  <a:schemeClr val="bg1">
                    <a:lumMod val="50000"/>
                  </a:schemeClr>
                </a:solidFill>
                <a:latin typeface="Consolas" panose="020B0609020204030204" pitchFamily="49" charset="0"/>
                <a:cs typeface="Consolas" panose="020B0609020204030204" pitchFamily="49" charset="0"/>
              </a:rPr>
              <a:t> of </a:t>
            </a:r>
            <a:r>
              <a:rPr lang="fi-FI" dirty="0" err="1">
                <a:solidFill>
                  <a:schemeClr val="bg1">
                    <a:lumMod val="50000"/>
                  </a:schemeClr>
                </a:solidFill>
                <a:latin typeface="Consolas" panose="020B0609020204030204" pitchFamily="49" charset="0"/>
                <a:cs typeface="Consolas" panose="020B0609020204030204" pitchFamily="49" charset="0"/>
              </a:rPr>
              <a:t>different</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departments</a:t>
            </a:r>
            <a:r>
              <a:rPr lang="fi-FI" dirty="0">
                <a:solidFill>
                  <a:schemeClr val="bg1">
                    <a:lumMod val="50000"/>
                  </a:schemeClr>
                </a:solidFill>
                <a:latin typeface="Consolas" panose="020B0609020204030204" pitchFamily="49" charset="0"/>
                <a:cs typeface="Consolas" panose="020B0609020204030204" pitchFamily="49" charset="0"/>
              </a:rPr>
              <a:t> etc.)</a:t>
            </a:r>
          </a:p>
        </p:txBody>
      </p:sp>
      <p:pic>
        <p:nvPicPr>
          <p:cNvPr id="2" name="Picture 1">
            <a:extLst>
              <a:ext uri="{FF2B5EF4-FFF2-40B4-BE49-F238E27FC236}">
                <a16:creationId xmlns:a16="http://schemas.microsoft.com/office/drawing/2014/main" id="{88C30AD8-973B-BA47-9F34-132209DDBB4B}"/>
              </a:ext>
            </a:extLst>
          </p:cNvPr>
          <p:cNvPicPr>
            <a:picLocks noChangeAspect="1"/>
          </p:cNvPicPr>
          <p:nvPr/>
        </p:nvPicPr>
        <p:blipFill>
          <a:blip r:embed="rId3"/>
          <a:stretch>
            <a:fillRect/>
          </a:stretch>
        </p:blipFill>
        <p:spPr>
          <a:xfrm>
            <a:off x="1185496" y="1055078"/>
            <a:ext cx="1485900" cy="889000"/>
          </a:xfrm>
          <a:prstGeom prst="rect">
            <a:avLst/>
          </a:prstGeom>
        </p:spPr>
      </p:pic>
      <p:sp>
        <p:nvSpPr>
          <p:cNvPr id="8" name="Rectangle 7">
            <a:extLst>
              <a:ext uri="{FF2B5EF4-FFF2-40B4-BE49-F238E27FC236}">
                <a16:creationId xmlns:a16="http://schemas.microsoft.com/office/drawing/2014/main" id="{106F368A-70B7-284A-8587-C9F8AD515AC7}"/>
              </a:ext>
            </a:extLst>
          </p:cNvPr>
          <p:cNvSpPr/>
          <p:nvPr/>
        </p:nvSpPr>
        <p:spPr>
          <a:xfrm>
            <a:off x="2889738" y="2604227"/>
            <a:ext cx="6746632" cy="1200329"/>
          </a:xfrm>
          <a:prstGeom prst="rect">
            <a:avLst/>
          </a:prstGeom>
        </p:spPr>
        <p:txBody>
          <a:bodyPr wrap="square">
            <a:spAutoFit/>
          </a:bodyPr>
          <a:lstStyle/>
          <a:p>
            <a:r>
              <a:rPr lang="fi-FI" dirty="0" err="1">
                <a:solidFill>
                  <a:srgbClr val="48AFEE"/>
                </a:solidFill>
                <a:latin typeface="Consolas" panose="020B0609020204030204" pitchFamily="49" charset="0"/>
                <a:cs typeface="Consolas" panose="020B0609020204030204" pitchFamily="49" charset="0"/>
              </a:rPr>
              <a:t>Policy</a:t>
            </a:r>
            <a:r>
              <a:rPr lang="fi-FI" dirty="0">
                <a:solidFill>
                  <a:srgbClr val="48AFEE"/>
                </a:solidFill>
                <a:latin typeface="Consolas" panose="020B0609020204030204" pitchFamily="49" charset="0"/>
                <a:cs typeface="Consolas" panose="020B0609020204030204" pitchFamily="49" charset="0"/>
              </a:rPr>
              <a:t> </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define</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apply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standards</a:t>
            </a:r>
            <a:r>
              <a:rPr lang="fi-FI" dirty="0">
                <a:solidFill>
                  <a:schemeClr val="bg1">
                    <a:lumMod val="50000"/>
                  </a:schemeClr>
                </a:solidFill>
                <a:latin typeface="Consolas" panose="020B0609020204030204" pitchFamily="49" charset="0"/>
                <a:cs typeface="Consolas" panose="020B0609020204030204" pitchFamily="49" charset="0"/>
              </a:rPr>
              <a:t> to </a:t>
            </a:r>
            <a:r>
              <a:rPr lang="fi-FI" dirty="0" err="1">
                <a:solidFill>
                  <a:schemeClr val="bg1">
                    <a:lumMod val="50000"/>
                  </a:schemeClr>
                </a:solidFill>
                <a:latin typeface="Consolas" panose="020B0609020204030204" pitchFamily="49" charset="0"/>
                <a:cs typeface="Consolas" panose="020B0609020204030204" pitchFamily="49" charset="0"/>
              </a:rPr>
              <a:t>resources</a:t>
            </a:r>
            <a:r>
              <a:rPr lang="fi-FI" dirty="0">
                <a:solidFill>
                  <a:schemeClr val="bg1">
                    <a:lumMod val="50000"/>
                  </a:schemeClr>
                </a:solidFill>
                <a:latin typeface="Consolas" panose="020B0609020204030204" pitchFamily="49" charset="0"/>
                <a:cs typeface="Consolas" panose="020B0609020204030204" pitchFamily="49" charset="0"/>
              </a:rPr>
              <a:t> in </a:t>
            </a:r>
            <a:r>
              <a:rPr lang="fi-FI" dirty="0" err="1">
                <a:solidFill>
                  <a:schemeClr val="bg1">
                    <a:lumMod val="50000"/>
                  </a:schemeClr>
                </a:solidFill>
                <a:latin typeface="Consolas" panose="020B0609020204030204" pitchFamily="49" charset="0"/>
                <a:cs typeface="Consolas" panose="020B0609020204030204" pitchFamily="49" charset="0"/>
              </a:rPr>
              <a:t>your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environment</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Prevent</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creation</a:t>
            </a:r>
            <a:r>
              <a:rPr lang="fi-FI" dirty="0">
                <a:solidFill>
                  <a:schemeClr val="bg1">
                    <a:lumMod val="50000"/>
                  </a:schemeClr>
                </a:solidFill>
                <a:latin typeface="Consolas" panose="020B0609020204030204" pitchFamily="49" charset="0"/>
                <a:cs typeface="Consolas" panose="020B0609020204030204" pitchFamily="49" charset="0"/>
              </a:rPr>
              <a:t> of </a:t>
            </a:r>
            <a:r>
              <a:rPr lang="fi-FI" dirty="0" err="1">
                <a:solidFill>
                  <a:schemeClr val="bg1">
                    <a:lumMod val="50000"/>
                  </a:schemeClr>
                </a:solidFill>
                <a:latin typeface="Consolas" panose="020B0609020204030204" pitchFamily="49" charset="0"/>
                <a:cs typeface="Consolas" panose="020B0609020204030204" pitchFamily="49" charset="0"/>
              </a:rPr>
              <a:t>undesired</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resources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audit</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remediate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resources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already</a:t>
            </a:r>
            <a:r>
              <a:rPr lang="fi-FI" dirty="0">
                <a:solidFill>
                  <a:schemeClr val="bg1">
                    <a:lumMod val="50000"/>
                  </a:schemeClr>
                </a:solidFill>
                <a:latin typeface="Consolas" panose="020B0609020204030204" pitchFamily="49" charset="0"/>
                <a:cs typeface="Consolas" panose="020B0609020204030204" pitchFamily="49" charset="0"/>
              </a:rPr>
              <a:t> in </a:t>
            </a:r>
            <a:r>
              <a:rPr lang="fi-FI" dirty="0" err="1">
                <a:solidFill>
                  <a:schemeClr val="bg1">
                    <a:lumMod val="50000"/>
                  </a:schemeClr>
                </a:solidFill>
                <a:latin typeface="Consolas" panose="020B0609020204030204" pitchFamily="49" charset="0"/>
                <a:cs typeface="Consolas" panose="020B0609020204030204" pitchFamily="49" charset="0"/>
              </a:rPr>
              <a:t>your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environment</a:t>
            </a:r>
            <a:r>
              <a:rPr lang="fi-FI" dirty="0">
                <a:solidFill>
                  <a:schemeClr val="bg1">
                    <a:lumMod val="50000"/>
                  </a:schemeClr>
                </a:solidFill>
                <a:latin typeface="Consolas" panose="020B0609020204030204" pitchFamily="49" charset="0"/>
                <a:cs typeface="Consolas" panose="020B0609020204030204" pitchFamily="49" charset="0"/>
              </a:rPr>
              <a:t>.</a:t>
            </a:r>
          </a:p>
        </p:txBody>
      </p:sp>
      <p:sp>
        <p:nvSpPr>
          <p:cNvPr id="9" name="Rectangle 8">
            <a:extLst>
              <a:ext uri="{FF2B5EF4-FFF2-40B4-BE49-F238E27FC236}">
                <a16:creationId xmlns:a16="http://schemas.microsoft.com/office/drawing/2014/main" id="{B0EDF38C-15E9-3141-90EF-9E37D1F07123}"/>
              </a:ext>
            </a:extLst>
          </p:cNvPr>
          <p:cNvSpPr/>
          <p:nvPr/>
        </p:nvSpPr>
        <p:spPr>
          <a:xfrm>
            <a:off x="2889738" y="4325594"/>
            <a:ext cx="6746632" cy="1477328"/>
          </a:xfrm>
          <a:prstGeom prst="rect">
            <a:avLst/>
          </a:prstGeom>
        </p:spPr>
        <p:txBody>
          <a:bodyPr wrap="square">
            <a:spAutoFit/>
          </a:bodyPr>
          <a:lstStyle/>
          <a:p>
            <a:r>
              <a:rPr lang="fi-FI" dirty="0" err="1">
                <a:solidFill>
                  <a:srgbClr val="48AFEE"/>
                </a:solidFill>
                <a:latin typeface="Consolas" panose="020B0609020204030204" pitchFamily="49" charset="0"/>
                <a:cs typeface="Consolas" panose="020B0609020204030204" pitchFamily="49" charset="0"/>
              </a:rPr>
              <a:t>Blueprints</a:t>
            </a:r>
            <a:r>
              <a:rPr lang="fi-FI" dirty="0">
                <a:solidFill>
                  <a:srgbClr val="48AFEE"/>
                </a:solidFill>
                <a:latin typeface="Consolas" panose="020B0609020204030204" pitchFamily="49" charset="0"/>
                <a:cs typeface="Consolas" panose="020B0609020204030204" pitchFamily="49" charset="0"/>
              </a:rPr>
              <a:t> </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create</a:t>
            </a:r>
            <a:r>
              <a:rPr lang="fi-FI" dirty="0">
                <a:solidFill>
                  <a:schemeClr val="bg1">
                    <a:lumMod val="50000"/>
                  </a:schemeClr>
                </a:solidFill>
                <a:latin typeface="Consolas" panose="020B0609020204030204" pitchFamily="49" charset="0"/>
                <a:cs typeface="Consolas" panose="020B0609020204030204" pitchFamily="49" charset="0"/>
              </a:rPr>
              <a:t> an </a:t>
            </a:r>
            <a:r>
              <a:rPr lang="fi-FI" dirty="0" err="1">
                <a:solidFill>
                  <a:schemeClr val="bg1">
                    <a:lumMod val="50000"/>
                  </a:schemeClr>
                </a:solidFill>
                <a:latin typeface="Consolas" panose="020B0609020204030204" pitchFamily="49" charset="0"/>
                <a:cs typeface="Consolas" panose="020B0609020204030204" pitchFamily="49" charset="0"/>
              </a:rPr>
              <a:t>Azure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native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package</a:t>
            </a:r>
            <a:r>
              <a:rPr lang="fi-FI" dirty="0">
                <a:solidFill>
                  <a:schemeClr val="bg1">
                    <a:lumMod val="50000"/>
                  </a:schemeClr>
                </a:solidFill>
                <a:latin typeface="Consolas" panose="020B0609020204030204" pitchFamily="49" charset="0"/>
                <a:cs typeface="Consolas" panose="020B0609020204030204" pitchFamily="49" charset="0"/>
              </a:rPr>
              <a:t> of </a:t>
            </a:r>
            <a:r>
              <a:rPr lang="en" dirty="0">
                <a:solidFill>
                  <a:schemeClr val="bg1">
                    <a:lumMod val="50000"/>
                  </a:schemeClr>
                </a:solidFill>
                <a:latin typeface="Consolas" panose="020B0609020204030204" pitchFamily="49" charset="0"/>
                <a:cs typeface="Consolas" panose="020B0609020204030204" pitchFamily="49" charset="0"/>
              </a:rPr>
              <a:t>artifacts (resource groups, policies, role assignments, Resource Manager templates and more) that can be dynamically deployed to subscriptions to create consistent, repeatable environments.</a:t>
            </a:r>
            <a:r>
              <a:rPr lang="fi-FI" dirty="0">
                <a:solidFill>
                  <a:schemeClr val="bg1">
                    <a:lumMod val="50000"/>
                  </a:schemeClr>
                </a:solidFill>
                <a:latin typeface="Consolas" panose="020B0609020204030204" pitchFamily="49" charset="0"/>
                <a:cs typeface="Consolas" panose="020B0609020204030204" pitchFamily="49" charset="0"/>
              </a:rPr>
              <a:t> </a:t>
            </a:r>
          </a:p>
        </p:txBody>
      </p:sp>
      <p:pic>
        <p:nvPicPr>
          <p:cNvPr id="3" name="Picture 2">
            <a:extLst>
              <a:ext uri="{FF2B5EF4-FFF2-40B4-BE49-F238E27FC236}">
                <a16:creationId xmlns:a16="http://schemas.microsoft.com/office/drawing/2014/main" id="{C216B850-23C8-9940-95E1-A72C10566778}"/>
              </a:ext>
            </a:extLst>
          </p:cNvPr>
          <p:cNvPicPr>
            <a:picLocks noChangeAspect="1"/>
          </p:cNvPicPr>
          <p:nvPr/>
        </p:nvPicPr>
        <p:blipFill>
          <a:blip r:embed="rId4"/>
          <a:stretch>
            <a:fillRect/>
          </a:stretch>
        </p:blipFill>
        <p:spPr>
          <a:xfrm>
            <a:off x="1069730" y="2759892"/>
            <a:ext cx="1485900" cy="889000"/>
          </a:xfrm>
          <a:prstGeom prst="rect">
            <a:avLst/>
          </a:prstGeom>
        </p:spPr>
      </p:pic>
      <p:pic>
        <p:nvPicPr>
          <p:cNvPr id="10" name="Picture 9">
            <a:extLst>
              <a:ext uri="{FF2B5EF4-FFF2-40B4-BE49-F238E27FC236}">
                <a16:creationId xmlns:a16="http://schemas.microsoft.com/office/drawing/2014/main" id="{F99E87D9-50BF-204C-AAFB-7884C6573267}"/>
              </a:ext>
            </a:extLst>
          </p:cNvPr>
          <p:cNvPicPr>
            <a:picLocks noChangeAspect="1"/>
          </p:cNvPicPr>
          <p:nvPr/>
        </p:nvPicPr>
        <p:blipFill>
          <a:blip r:embed="rId5"/>
          <a:stretch>
            <a:fillRect/>
          </a:stretch>
        </p:blipFill>
        <p:spPr>
          <a:xfrm>
            <a:off x="1069730" y="4464706"/>
            <a:ext cx="1485900" cy="889000"/>
          </a:xfrm>
          <a:prstGeom prst="rect">
            <a:avLst/>
          </a:prstGeom>
        </p:spPr>
      </p:pic>
    </p:spTree>
    <p:extLst>
      <p:ext uri="{BB962C8B-B14F-4D97-AF65-F5344CB8AC3E}">
        <p14:creationId xmlns:p14="http://schemas.microsoft.com/office/powerpoint/2010/main" val="3813012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6765B-4367-4D4D-B388-25955B7C0CE1}"/>
              </a:ext>
            </a:extLst>
          </p:cNvPr>
          <p:cNvSpPr>
            <a:spLocks noGrp="1"/>
          </p:cNvSpPr>
          <p:nvPr>
            <p:ph type="title"/>
          </p:nvPr>
        </p:nvSpPr>
        <p:spPr/>
        <p:txBody>
          <a:bodyPr/>
          <a:lstStyle/>
          <a:p>
            <a:r>
              <a:rPr lang="fi-FI" dirty="0">
                <a:latin typeface="Consolas" panose="020B0609020204030204" pitchFamily="49" charset="0"/>
                <a:cs typeface="Consolas" panose="020B0609020204030204" pitchFamily="49" charset="0"/>
              </a:rPr>
              <a:t>Next </a:t>
            </a:r>
            <a:r>
              <a:rPr lang="fi-FI" dirty="0" err="1">
                <a:latin typeface="Consolas" panose="020B0609020204030204" pitchFamily="49" charset="0"/>
                <a:cs typeface="Consolas" panose="020B0609020204030204" pitchFamily="49" charset="0"/>
              </a:rPr>
              <a:t>up</a:t>
            </a:r>
            <a:endParaRPr lang="fi-FI"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4D7EFF09-7796-4C4B-B67F-0CA956828D67}"/>
              </a:ext>
            </a:extLst>
          </p:cNvPr>
          <p:cNvSpPr>
            <a:spLocks noGrp="1"/>
          </p:cNvSpPr>
          <p:nvPr>
            <p:ph idx="1"/>
          </p:nvPr>
        </p:nvSpPr>
        <p:spPr/>
        <p:txBody>
          <a:bodyPr/>
          <a:lstStyle/>
          <a:p>
            <a:r>
              <a:rPr lang="en" u="sng" dirty="0">
                <a:latin typeface="Consolas" panose="020B0609020204030204" pitchFamily="49" charset="0"/>
                <a:cs typeface="Consolas" panose="020B0609020204030204" pitchFamily="49" charset="0"/>
                <a:hlinkClick r:id="rId2" tooltip="https://handsonlabs.microsoft.com/handsonlabs/SelfPacedLabs?storyId=story://content-private/content/iai/azure100/azure100experience1/2_story_networking_concepts"/>
              </a:rPr>
              <a:t>Azure Networking Concepts hands-on lab</a:t>
            </a:r>
            <a:endParaRPr lang="en" dirty="0">
              <a:latin typeface="Consolas" panose="020B0609020204030204" pitchFamily="49" charset="0"/>
              <a:cs typeface="Consolas" panose="020B0609020204030204" pitchFamily="49" charset="0"/>
            </a:endParaRPr>
          </a:p>
          <a:p>
            <a:r>
              <a:rPr lang="en" dirty="0">
                <a:latin typeface="Consolas" panose="020B0609020204030204" pitchFamily="49" charset="0"/>
                <a:cs typeface="Consolas" panose="020B0609020204030204" pitchFamily="49" charset="0"/>
                <a:hlinkClick r:id="rId3" tooltip="https://docs.microsoft.com/en-gb/learn/modules/capture-page-load-times-application-insights/"/>
              </a:rPr>
              <a:t>Capture and view page load times in your Azure web app with Application Insights</a:t>
            </a:r>
            <a:endParaRPr lang="en" dirty="0">
              <a:latin typeface="Consolas" panose="020B0609020204030204" pitchFamily="49" charset="0"/>
              <a:cs typeface="Consolas" panose="020B0609020204030204" pitchFamily="49" charset="0"/>
            </a:endParaRPr>
          </a:p>
          <a:p>
            <a:endParaRPr lang="fi-FI"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220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D6FEF4-BBAD-1F4F-8EFF-1475BD11079A}"/>
              </a:ext>
            </a:extLst>
          </p:cNvPr>
          <p:cNvSpPr txBox="1"/>
          <p:nvPr/>
        </p:nvSpPr>
        <p:spPr>
          <a:xfrm>
            <a:off x="3030096" y="2967335"/>
            <a:ext cx="6131807" cy="461665"/>
          </a:xfrm>
          <a:prstGeom prst="rect">
            <a:avLst/>
          </a:prstGeom>
          <a:noFill/>
        </p:spPr>
        <p:txBody>
          <a:bodyPr wrap="none" rtlCol="0">
            <a:spAutoFit/>
          </a:bodyPr>
          <a:lstStyle/>
          <a:p>
            <a:r>
              <a:rPr lang="fi-FI" sz="2400" dirty="0" err="1">
                <a:solidFill>
                  <a:schemeClr val="tx1">
                    <a:lumMod val="75000"/>
                    <a:lumOff val="25000"/>
                  </a:schemeClr>
                </a:solidFill>
                <a:latin typeface="Consolas" panose="020B0609020204030204" pitchFamily="49" charset="0"/>
                <a:cs typeface="Consolas" panose="020B0609020204030204" pitchFamily="49" charset="0"/>
              </a:rPr>
              <a:t>Get</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Certified</a:t>
            </a:r>
            <a:r>
              <a:rPr lang="fi-FI" sz="2400" dirty="0">
                <a:solidFill>
                  <a:schemeClr val="tx1">
                    <a:lumMod val="75000"/>
                    <a:lumOff val="25000"/>
                  </a:schemeClr>
                </a:solidFill>
                <a:latin typeface="Consolas" panose="020B0609020204030204" pitchFamily="49" charset="0"/>
                <a:cs typeface="Consolas" panose="020B0609020204030204" pitchFamily="49" charset="0"/>
              </a:rPr>
              <a:t> in Azure Fundamentals</a:t>
            </a:r>
          </a:p>
        </p:txBody>
      </p:sp>
    </p:spTree>
    <p:extLst>
      <p:ext uri="{BB962C8B-B14F-4D97-AF65-F5344CB8AC3E}">
        <p14:creationId xmlns:p14="http://schemas.microsoft.com/office/powerpoint/2010/main" val="1060411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81E9C-1CE6-BB44-97BC-4C741A9B0BC2}"/>
              </a:ext>
            </a:extLst>
          </p:cNvPr>
          <p:cNvSpPr>
            <a:spLocks noGrp="1"/>
          </p:cNvSpPr>
          <p:nvPr>
            <p:ph type="title"/>
          </p:nvPr>
        </p:nvSpPr>
        <p:spPr/>
        <p:txBody>
          <a:bodyPr/>
          <a:lstStyle/>
          <a:p>
            <a:r>
              <a:rPr lang="fi-FI" dirty="0">
                <a:latin typeface="Consolas" panose="020B0609020204030204" pitchFamily="49" charset="0"/>
                <a:cs typeface="Consolas" panose="020B0609020204030204" pitchFamily="49" charset="0"/>
              </a:rPr>
              <a:t>Next </a:t>
            </a:r>
            <a:r>
              <a:rPr lang="fi-FI" dirty="0" err="1">
                <a:latin typeface="Consolas" panose="020B0609020204030204" pitchFamily="49" charset="0"/>
                <a:cs typeface="Consolas" panose="020B0609020204030204" pitchFamily="49" charset="0"/>
              </a:rPr>
              <a:t>steps</a:t>
            </a:r>
            <a:endParaRPr lang="fi-FI"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0E2B6185-BAB1-DF48-AE29-709A6C030704}"/>
              </a:ext>
            </a:extLst>
          </p:cNvPr>
          <p:cNvSpPr>
            <a:spLocks noGrp="1"/>
          </p:cNvSpPr>
          <p:nvPr>
            <p:ph idx="1"/>
          </p:nvPr>
        </p:nvSpPr>
        <p:spPr/>
        <p:txBody>
          <a:bodyPr>
            <a:normAutofit fontScale="92500"/>
          </a:bodyPr>
          <a:lstStyle/>
          <a:p>
            <a:r>
              <a:rPr lang="en" b="1" dirty="0">
                <a:solidFill>
                  <a:schemeClr val="tx1">
                    <a:lumMod val="65000"/>
                    <a:lumOff val="35000"/>
                  </a:schemeClr>
                </a:solidFill>
                <a:latin typeface="Consolas" panose="020B0609020204030204" pitchFamily="49" charset="0"/>
                <a:cs typeface="Consolas" panose="020B0609020204030204" pitchFamily="49" charset="0"/>
              </a:rPr>
              <a:t>Continue</a:t>
            </a:r>
            <a:endParaRPr lang="en" dirty="0">
              <a:solidFill>
                <a:schemeClr val="tx1">
                  <a:lumMod val="65000"/>
                  <a:lumOff val="35000"/>
                </a:schemeClr>
              </a:solidFill>
              <a:latin typeface="Consolas" panose="020B0609020204030204" pitchFamily="49" charset="0"/>
              <a:cs typeface="Consolas" panose="020B0609020204030204" pitchFamily="49" charset="0"/>
            </a:endParaRPr>
          </a:p>
          <a:p>
            <a:pPr lvl="1"/>
            <a:r>
              <a:rPr lang="en" dirty="0">
                <a:latin typeface="Consolas" panose="020B0609020204030204" pitchFamily="49" charset="0"/>
                <a:cs typeface="Consolas" panose="020B0609020204030204" pitchFamily="49" charset="0"/>
                <a:hlinkClick r:id="rId2" tooltip="https://docs.microsoft.com/en-gb/learn/modules/intro-to-azure-networking/index"/>
              </a:rPr>
              <a:t>Azure networking options</a:t>
            </a:r>
            <a:endParaRPr lang="en" dirty="0">
              <a:latin typeface="Consolas" panose="020B0609020204030204" pitchFamily="49" charset="0"/>
              <a:cs typeface="Consolas" panose="020B0609020204030204" pitchFamily="49" charset="0"/>
            </a:endParaRPr>
          </a:p>
          <a:p>
            <a:pPr lvl="1"/>
            <a:r>
              <a:rPr lang="en" dirty="0">
                <a:latin typeface="Consolas" panose="020B0609020204030204" pitchFamily="49" charset="0"/>
                <a:cs typeface="Consolas" panose="020B0609020204030204" pitchFamily="49" charset="0"/>
                <a:hlinkClick r:id="rId3" tooltip="https://docs.microsoft.com/en-gb/learn/modules/intro-to-security-in-azure/index"/>
              </a:rPr>
              <a:t>Security, responsibility and trust in Azure</a:t>
            </a:r>
            <a:endParaRPr lang="en" dirty="0">
              <a:latin typeface="Consolas" panose="020B0609020204030204" pitchFamily="49" charset="0"/>
              <a:cs typeface="Consolas" panose="020B0609020204030204" pitchFamily="49" charset="0"/>
            </a:endParaRPr>
          </a:p>
          <a:p>
            <a:pPr lvl="1"/>
            <a:r>
              <a:rPr lang="en" dirty="0">
                <a:latin typeface="Consolas" panose="020B0609020204030204" pitchFamily="49" charset="0"/>
                <a:cs typeface="Consolas" panose="020B0609020204030204" pitchFamily="49" charset="0"/>
                <a:hlinkClick r:id="rId4" tooltip="https://docs.microsoft.com/en-gb/learn/modules/intro-to-governance/index"/>
              </a:rPr>
              <a:t>Apply and monitor infrastructure standards with Azure Policy</a:t>
            </a:r>
            <a:endParaRPr lang="en" dirty="0">
              <a:latin typeface="Consolas" panose="020B0609020204030204" pitchFamily="49" charset="0"/>
              <a:cs typeface="Consolas" panose="020B0609020204030204" pitchFamily="49" charset="0"/>
            </a:endParaRPr>
          </a:p>
          <a:p>
            <a:pPr lvl="1"/>
            <a:r>
              <a:rPr lang="en" dirty="0">
                <a:latin typeface="Consolas" panose="020B0609020204030204" pitchFamily="49" charset="0"/>
                <a:cs typeface="Consolas" panose="020B0609020204030204" pitchFamily="49" charset="0"/>
                <a:hlinkClick r:id="rId5" tooltip="https://docs.microsoft.com/en-gb/learn/modules/manage-secrets-with-azure-key-vault/"/>
              </a:rPr>
              <a:t>Manage secrets in your server apps with Azure Key Vault</a:t>
            </a:r>
            <a:endParaRPr lang="en" dirty="0">
              <a:latin typeface="Consolas" panose="020B0609020204030204" pitchFamily="49" charset="0"/>
              <a:cs typeface="Consolas" panose="020B0609020204030204" pitchFamily="49" charset="0"/>
            </a:endParaRPr>
          </a:p>
          <a:p>
            <a:pPr lvl="1"/>
            <a:r>
              <a:rPr lang="en" dirty="0">
                <a:latin typeface="Consolas" panose="020B0609020204030204" pitchFamily="49" charset="0"/>
                <a:cs typeface="Consolas" panose="020B0609020204030204" pitchFamily="49" charset="0"/>
                <a:hlinkClick r:id="rId6" tooltip="https://docs.microsoft.com/en-gb/learn/modules/predict-costs-and-optimize-spending/"/>
              </a:rPr>
              <a:t>Predict costs and optimize spending for Azure</a:t>
            </a:r>
            <a:endParaRPr lang="en" dirty="0">
              <a:latin typeface="Consolas" panose="020B0609020204030204" pitchFamily="49" charset="0"/>
              <a:cs typeface="Consolas" panose="020B0609020204030204" pitchFamily="49" charset="0"/>
            </a:endParaRPr>
          </a:p>
          <a:p>
            <a:pPr lvl="1"/>
            <a:r>
              <a:rPr lang="en" dirty="0">
                <a:latin typeface="Consolas" panose="020B0609020204030204" pitchFamily="49" charset="0"/>
                <a:cs typeface="Consolas" panose="020B0609020204030204" pitchFamily="49" charset="0"/>
                <a:hlinkClick r:id="rId7" tooltip="https://docs.microsoft.com/en-us/learn/modules/control-and-organize-with-azure-resource-manager/"/>
              </a:rPr>
              <a:t>Control and organize Azure resources with Azure Resource Manager</a:t>
            </a:r>
            <a:endParaRPr lang="en" dirty="0">
              <a:latin typeface="Consolas" panose="020B0609020204030204" pitchFamily="49" charset="0"/>
              <a:cs typeface="Consolas" panose="020B0609020204030204" pitchFamily="49" charset="0"/>
            </a:endParaRPr>
          </a:p>
          <a:p>
            <a:r>
              <a:rPr lang="en" b="1" dirty="0">
                <a:solidFill>
                  <a:schemeClr val="tx1">
                    <a:lumMod val="65000"/>
                    <a:lumOff val="35000"/>
                  </a:schemeClr>
                </a:solidFill>
                <a:latin typeface="Consolas" panose="020B0609020204030204" pitchFamily="49" charset="0"/>
                <a:cs typeface="Consolas" panose="020B0609020204030204" pitchFamily="49" charset="0"/>
              </a:rPr>
              <a:t>Extra reading</a:t>
            </a:r>
            <a:endParaRPr lang="en" dirty="0">
              <a:solidFill>
                <a:schemeClr val="tx1">
                  <a:lumMod val="65000"/>
                  <a:lumOff val="35000"/>
                </a:schemeClr>
              </a:solidFill>
              <a:latin typeface="Consolas" panose="020B0609020204030204" pitchFamily="49" charset="0"/>
              <a:cs typeface="Consolas" panose="020B0609020204030204" pitchFamily="49" charset="0"/>
            </a:endParaRPr>
          </a:p>
          <a:p>
            <a:pPr lvl="1"/>
            <a:r>
              <a:rPr lang="en" dirty="0">
                <a:latin typeface="Consolas" panose="020B0609020204030204" pitchFamily="49" charset="0"/>
                <a:cs typeface="Consolas" panose="020B0609020204030204" pitchFamily="49" charset="0"/>
                <a:hlinkClick r:id="rId8" tooltip="https://docs.microsoft.com/en-gb/learn/modules/top-5-security-items-to-consider/"/>
              </a:rPr>
              <a:t>Top 5 security items to consider before pushing to production</a:t>
            </a:r>
            <a:endParaRPr lang="en" dirty="0">
              <a:latin typeface="Consolas" panose="020B0609020204030204" pitchFamily="49" charset="0"/>
              <a:cs typeface="Consolas" panose="020B0609020204030204" pitchFamily="49" charset="0"/>
            </a:endParaRPr>
          </a:p>
          <a:p>
            <a:pPr lvl="1"/>
            <a:r>
              <a:rPr lang="en" dirty="0">
                <a:latin typeface="Consolas" panose="020B0609020204030204" pitchFamily="49" charset="0"/>
                <a:cs typeface="Consolas" panose="020B0609020204030204" pitchFamily="49" charset="0"/>
                <a:hlinkClick r:id="rId9" tooltip="https://docs.microsoft.com/en-us/azure/governance/"/>
              </a:rPr>
              <a:t>Azure Management - Governance</a:t>
            </a:r>
            <a:endParaRPr lang="en" dirty="0">
              <a:latin typeface="Consolas" panose="020B0609020204030204" pitchFamily="49" charset="0"/>
              <a:cs typeface="Consolas" panose="020B0609020204030204" pitchFamily="49" charset="0"/>
            </a:endParaRPr>
          </a:p>
          <a:p>
            <a:endParaRPr lang="fi-FI"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37585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kiResorts_EB45" title="Icon of mountains">
            <a:extLst>
              <a:ext uri="{FF2B5EF4-FFF2-40B4-BE49-F238E27FC236}">
                <a16:creationId xmlns:a16="http://schemas.microsoft.com/office/drawing/2014/main" id="{98955972-B717-2C4D-9F44-B5C5A3ECE221}"/>
              </a:ext>
            </a:extLst>
          </p:cNvPr>
          <p:cNvSpPr>
            <a:spLocks noChangeAspect="1" noEditPoints="1"/>
          </p:cNvSpPr>
          <p:nvPr/>
        </p:nvSpPr>
        <p:spPr bwMode="auto">
          <a:xfrm>
            <a:off x="1301027" y="3500623"/>
            <a:ext cx="3141260" cy="2258946"/>
          </a:xfrm>
          <a:custGeom>
            <a:avLst/>
            <a:gdLst>
              <a:gd name="T0" fmla="*/ 0 w 5319"/>
              <a:gd name="T1" fmla="*/ 3825 h 3825"/>
              <a:gd name="T2" fmla="*/ 1913 w 5319"/>
              <a:gd name="T3" fmla="*/ 0 h 3825"/>
              <a:gd name="T4" fmla="*/ 3819 w 5319"/>
              <a:gd name="T5" fmla="*/ 3825 h 3825"/>
              <a:gd name="T6" fmla="*/ 0 w 5319"/>
              <a:gd name="T7" fmla="*/ 3825 h 3825"/>
              <a:gd name="T8" fmla="*/ 3754 w 5319"/>
              <a:gd name="T9" fmla="*/ 3825 h 3825"/>
              <a:gd name="T10" fmla="*/ 5319 w 5319"/>
              <a:gd name="T11" fmla="*/ 3825 h 3825"/>
              <a:gd name="T12" fmla="*/ 3938 w 5319"/>
              <a:gd name="T13" fmla="*/ 1153 h 3825"/>
              <a:gd name="T14" fmla="*/ 3200 w 5319"/>
              <a:gd name="T15" fmla="*/ 2535 h 3825"/>
              <a:gd name="T16" fmla="*/ 1313 w 5319"/>
              <a:gd name="T17" fmla="*/ 1199 h 3825"/>
              <a:gd name="T18" fmla="*/ 1913 w 5319"/>
              <a:gd name="T19" fmla="*/ 1798 h 3825"/>
              <a:gd name="T20" fmla="*/ 2510 w 5319"/>
              <a:gd name="T21" fmla="*/ 1200 h 3825"/>
              <a:gd name="T22" fmla="*/ 4747 w 5319"/>
              <a:gd name="T23" fmla="*/ 2719 h 3825"/>
              <a:gd name="T24" fmla="*/ 3938 w 5319"/>
              <a:gd name="T25" fmla="*/ 2719 h 3825"/>
              <a:gd name="T26" fmla="*/ 3490 w 5319"/>
              <a:gd name="T27" fmla="*/ 3167 h 3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19" h="3825">
                <a:moveTo>
                  <a:pt x="0" y="3825"/>
                </a:moveTo>
                <a:lnTo>
                  <a:pt x="1913" y="0"/>
                </a:lnTo>
                <a:lnTo>
                  <a:pt x="3819" y="3825"/>
                </a:lnTo>
                <a:lnTo>
                  <a:pt x="0" y="3825"/>
                </a:lnTo>
                <a:moveTo>
                  <a:pt x="3754" y="3825"/>
                </a:moveTo>
                <a:lnTo>
                  <a:pt x="5319" y="3825"/>
                </a:lnTo>
                <a:lnTo>
                  <a:pt x="3938" y="1153"/>
                </a:lnTo>
                <a:lnTo>
                  <a:pt x="3200" y="2535"/>
                </a:lnTo>
                <a:moveTo>
                  <a:pt x="1313" y="1199"/>
                </a:moveTo>
                <a:lnTo>
                  <a:pt x="1913" y="1798"/>
                </a:lnTo>
                <a:lnTo>
                  <a:pt x="2510" y="1200"/>
                </a:lnTo>
                <a:moveTo>
                  <a:pt x="4747" y="2719"/>
                </a:moveTo>
                <a:lnTo>
                  <a:pt x="3938" y="2719"/>
                </a:lnTo>
                <a:lnTo>
                  <a:pt x="3490" y="31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CEC494D2-4AC6-FA43-ACC8-A673358E246F}"/>
              </a:ext>
            </a:extLst>
          </p:cNvPr>
          <p:cNvCxnSpPr>
            <a:cxnSpLocks/>
          </p:cNvCxnSpPr>
          <p:nvPr/>
        </p:nvCxnSpPr>
        <p:spPr>
          <a:xfrm>
            <a:off x="0" y="5759078"/>
            <a:ext cx="121920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B93028B-1A0A-5F48-99DA-F95F72CF0982}"/>
              </a:ext>
            </a:extLst>
          </p:cNvPr>
          <p:cNvSpPr txBox="1"/>
          <p:nvPr/>
        </p:nvSpPr>
        <p:spPr>
          <a:xfrm>
            <a:off x="6096000" y="2824295"/>
            <a:ext cx="391330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Hi, </a:t>
            </a:r>
            <a:r>
              <a:rPr kumimoji="0" lang="fi-FI"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I’m</a:t>
            </a:r>
            <a:r>
              <a:rPr kumimoji="0" lang="fi-FI"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Denis</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and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here</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to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talk</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to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you</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about</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our</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lord</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and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savior</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Lets</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talk</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about</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the</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cloud.</a:t>
            </a:r>
          </a:p>
        </p:txBody>
      </p:sp>
      <p:sp>
        <p:nvSpPr>
          <p:cNvPr id="13" name="cloud" title="Icon of a cloud">
            <a:extLst>
              <a:ext uri="{FF2B5EF4-FFF2-40B4-BE49-F238E27FC236}">
                <a16:creationId xmlns:a16="http://schemas.microsoft.com/office/drawing/2014/main" id="{EBD36A77-518A-B14B-BDA5-1A94AD233433}"/>
              </a:ext>
            </a:extLst>
          </p:cNvPr>
          <p:cNvSpPr>
            <a:spLocks noChangeAspect="1"/>
          </p:cNvSpPr>
          <p:nvPr/>
        </p:nvSpPr>
        <p:spPr bwMode="auto">
          <a:xfrm>
            <a:off x="4040542" y="3535108"/>
            <a:ext cx="654196" cy="41396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cloud" title="Icon of a cloud">
            <a:extLst>
              <a:ext uri="{FF2B5EF4-FFF2-40B4-BE49-F238E27FC236}">
                <a16:creationId xmlns:a16="http://schemas.microsoft.com/office/drawing/2014/main" id="{A30F1156-3F93-B645-81C8-27017C1C2EAE}"/>
              </a:ext>
            </a:extLst>
          </p:cNvPr>
          <p:cNvSpPr>
            <a:spLocks noChangeAspect="1"/>
          </p:cNvSpPr>
          <p:nvPr/>
        </p:nvSpPr>
        <p:spPr bwMode="auto">
          <a:xfrm>
            <a:off x="1301027" y="4225233"/>
            <a:ext cx="487715" cy="30861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FE5E9031-4C3A-334F-82A7-E90CB1B46198}"/>
              </a:ext>
            </a:extLst>
          </p:cNvPr>
          <p:cNvSpPr txBox="1"/>
          <p:nvPr/>
        </p:nvSpPr>
        <p:spPr>
          <a:xfrm>
            <a:off x="8294282" y="6113491"/>
            <a:ext cx="2927404" cy="4001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Drazen Dodik | </a:t>
            </a:r>
            <a:r>
              <a:rPr kumimoji="0" lang="fi-FI" sz="1000" b="0" i="0" u="none" strike="noStrike" kern="1200" cap="none" spc="0" normalizeH="0" baseline="0" noProof="0" dirty="0" err="1">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Developer</a:t>
            </a: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 </a:t>
            </a:r>
            <a:r>
              <a:rPr kumimoji="0" lang="fi-FI" sz="1000" b="0" i="0" u="none" strike="noStrike" kern="1200" cap="none" spc="0" normalizeH="0" baseline="0" noProof="0" dirty="0" err="1">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Buddy</a:t>
            </a: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 at Microsoft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a:t>
            </a:r>
            <a:r>
              <a:rPr kumimoji="0" lang="fi-FI" sz="1000" b="0" i="0" u="none" strike="noStrike" kern="1200" cap="none" spc="0" normalizeH="0" baseline="0" noProof="0" dirty="0" err="1">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diggthedrazen</a:t>
            </a: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 </a:t>
            </a:r>
          </a:p>
        </p:txBody>
      </p:sp>
      <p:grpSp>
        <p:nvGrpSpPr>
          <p:cNvPr id="21" name="Group 20">
            <a:extLst>
              <a:ext uri="{FF2B5EF4-FFF2-40B4-BE49-F238E27FC236}">
                <a16:creationId xmlns:a16="http://schemas.microsoft.com/office/drawing/2014/main" id="{F52A3BA6-4F88-AE43-9231-AF2EAEFF5392}"/>
              </a:ext>
            </a:extLst>
          </p:cNvPr>
          <p:cNvGrpSpPr/>
          <p:nvPr/>
        </p:nvGrpSpPr>
        <p:grpSpPr>
          <a:xfrm>
            <a:off x="12192000" y="5244798"/>
            <a:ext cx="493842" cy="514280"/>
            <a:chOff x="9280353" y="5244798"/>
            <a:chExt cx="493842" cy="514280"/>
          </a:xfrm>
        </p:grpSpPr>
        <p:pic>
          <p:nvPicPr>
            <p:cNvPr id="18" name="Graphic 17" descr="Paperclip">
              <a:extLst>
                <a:ext uri="{FF2B5EF4-FFF2-40B4-BE49-F238E27FC236}">
                  <a16:creationId xmlns:a16="http://schemas.microsoft.com/office/drawing/2014/main" id="{F301C1ED-25CC-0F4E-8B89-45E3BA65AF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80353" y="5265236"/>
              <a:ext cx="493842" cy="493842"/>
            </a:xfrm>
            <a:prstGeom prst="rect">
              <a:avLst/>
            </a:prstGeom>
          </p:spPr>
        </p:pic>
        <p:pic>
          <p:nvPicPr>
            <p:cNvPr id="20" name="Graphic 19" descr="Eyes">
              <a:extLst>
                <a:ext uri="{FF2B5EF4-FFF2-40B4-BE49-F238E27FC236}">
                  <a16:creationId xmlns:a16="http://schemas.microsoft.com/office/drawing/2014/main" id="{F31D9F87-FD91-4F48-A225-E779BC61DF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31554" y="5244798"/>
              <a:ext cx="351092" cy="351092"/>
            </a:xfrm>
            <a:prstGeom prst="rect">
              <a:avLst/>
            </a:prstGeom>
          </p:spPr>
        </p:pic>
      </p:grpSp>
    </p:spTree>
    <p:extLst>
      <p:ext uri="{BB962C8B-B14F-4D97-AF65-F5344CB8AC3E}">
        <p14:creationId xmlns:p14="http://schemas.microsoft.com/office/powerpoint/2010/main" val="16846413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3" presetClass="entr" presetSubtype="16"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250" fill="hold"/>
                                        <p:tgtEl>
                                          <p:spTgt spid="13"/>
                                        </p:tgtEl>
                                        <p:attrNameLst>
                                          <p:attrName>ppt_w</p:attrName>
                                        </p:attrNameLst>
                                      </p:cBhvr>
                                      <p:tavLst>
                                        <p:tav tm="0">
                                          <p:val>
                                            <p:fltVal val="0"/>
                                          </p:val>
                                        </p:tav>
                                        <p:tav tm="100000">
                                          <p:val>
                                            <p:strVal val="#ppt_w"/>
                                          </p:val>
                                        </p:tav>
                                      </p:tavLst>
                                    </p:anim>
                                    <p:anim calcmode="lin" valueType="num">
                                      <p:cBhvr>
                                        <p:cTn id="16" dur="250" fill="hold"/>
                                        <p:tgtEl>
                                          <p:spTgt spid="13"/>
                                        </p:tgtEl>
                                        <p:attrNameLst>
                                          <p:attrName>ppt_h</p:attrName>
                                        </p:attrNameLst>
                                      </p:cBhvr>
                                      <p:tavLst>
                                        <p:tav tm="0">
                                          <p:val>
                                            <p:fltVal val="0"/>
                                          </p:val>
                                        </p:tav>
                                        <p:tav tm="100000">
                                          <p:val>
                                            <p:strVal val="#ppt_h"/>
                                          </p:val>
                                        </p:tav>
                                      </p:tavLst>
                                    </p:anim>
                                  </p:childTnLst>
                                </p:cTn>
                              </p:par>
                            </p:childTnLst>
                          </p:cTn>
                        </p:par>
                        <p:par>
                          <p:cTn id="17" fill="hold">
                            <p:stCondLst>
                              <p:cond delay="1250"/>
                            </p:stCondLst>
                            <p:childTnLst>
                              <p:par>
                                <p:cTn id="18" presetID="23" presetClass="entr" presetSubtype="16"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250" fill="hold"/>
                                        <p:tgtEl>
                                          <p:spTgt spid="14"/>
                                        </p:tgtEl>
                                        <p:attrNameLst>
                                          <p:attrName>ppt_w</p:attrName>
                                        </p:attrNameLst>
                                      </p:cBhvr>
                                      <p:tavLst>
                                        <p:tav tm="0">
                                          <p:val>
                                            <p:fltVal val="0"/>
                                          </p:val>
                                        </p:tav>
                                        <p:tav tm="100000">
                                          <p:val>
                                            <p:strVal val="#ppt_w"/>
                                          </p:val>
                                        </p:tav>
                                      </p:tavLst>
                                    </p:anim>
                                    <p:anim calcmode="lin" valueType="num">
                                      <p:cBhvr>
                                        <p:cTn id="21" dur="250" fill="hold"/>
                                        <p:tgtEl>
                                          <p:spTgt spid="14"/>
                                        </p:tgtEl>
                                        <p:attrNameLst>
                                          <p:attrName>ppt_h</p:attrName>
                                        </p:attrNameLst>
                                      </p:cBhvr>
                                      <p:tavLst>
                                        <p:tav tm="0">
                                          <p:val>
                                            <p:fltVal val="0"/>
                                          </p:val>
                                        </p:tav>
                                        <p:tav tm="100000">
                                          <p:val>
                                            <p:strVal val="#ppt_h"/>
                                          </p:val>
                                        </p:tav>
                                      </p:tavLst>
                                    </p:anim>
                                  </p:childTnLst>
                                </p:cTn>
                              </p:par>
                            </p:childTnLst>
                          </p:cTn>
                        </p:par>
                        <p:par>
                          <p:cTn id="22" fill="hold">
                            <p:stCondLst>
                              <p:cond delay="1500"/>
                            </p:stCondLst>
                            <p:childTnLst>
                              <p:par>
                                <p:cTn id="23" presetID="22" presetClass="entr" presetSubtype="2"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right)">
                                      <p:cBhvr>
                                        <p:cTn id="25" dur="500"/>
                                        <p:tgtEl>
                                          <p:spTgt spid="15"/>
                                        </p:tgtEl>
                                      </p:cBhvr>
                                    </p:animEffect>
                                  </p:childTnLst>
                                </p:cTn>
                              </p:par>
                            </p:childTnLst>
                          </p:cTn>
                        </p:par>
                        <p:par>
                          <p:cTn id="26" fill="hold">
                            <p:stCondLst>
                              <p:cond delay="2000"/>
                            </p:stCondLst>
                            <p:childTnLst>
                              <p:par>
                                <p:cTn id="27" presetID="0" presetClass="path" presetSubtype="0" accel="50000" decel="50000" fill="hold" nodeType="afterEffect">
                                  <p:stCondLst>
                                    <p:cond delay="2000"/>
                                  </p:stCondLst>
                                  <p:childTnLst>
                                    <p:animMotion origin="layout" path="M 0.00104 0.00556 C -0.00143 0.00487 -0.00377 0.00463 -0.00612 0.00371 C -0.0082 0.00278 -0.01015 0.00093 -0.01224 -4.81481E-6 L -0.01627 -0.00185 C -0.01927 -0.00115 -0.02239 -0.00092 -0.02539 -4.81481E-6 C -0.02747 0.0007 -0.02929 0.00325 -0.03151 0.00371 L -0.03958 0.00556 C -0.04531 0.00487 -0.05104 0.0051 -0.05677 0.00371 C -0.05885 0.00325 -0.0608 0.00116 -0.06289 -4.81481E-6 C -0.06393 -0.00046 -0.06484 -0.00162 -0.06588 -0.00185 L -0.08711 -0.00347 C -0.09192 -0.00925 -0.08906 -0.00648 -0.09635 -0.01087 L -0.09935 -0.0125 L -0.10547 -0.00902 C -0.10638 -0.00833 -0.10755 -0.00833 -0.10846 -0.00717 L -0.11458 -4.81481E-6 C -0.11549 0.00116 -0.1164 0.00301 -0.11758 0.00371 L -0.12669 0.00903 C -0.12773 0.00973 -0.12864 0.01042 -0.12969 0.01088 L -0.13372 0.01274 C -0.14609 0.01042 -0.14062 0.01274 -0.15 0.00718 L -0.15299 0.00556 L -0.15612 0.00371 C -0.16041 0.00417 -0.16497 0.00348 -0.16927 0.00556 C -0.17161 0.00649 -0.1733 0.01019 -0.17526 0.01274 L -0.17838 0.01644 C -0.1806 0.01598 -0.19101 0.0169 -0.19557 0.01274 C -0.19661 0.01181 -0.19752 0.00996 -0.19857 0.00903 C -0.20052 0.00764 -0.20273 0.00672 -0.20469 0.00556 L -0.20768 0.00371 C -0.20924 0.00186 -0.21172 -0.00185 -0.2138 -0.00185 C -0.21549 -0.00185 -0.21719 -0.00069 -0.21888 -4.81481E-6 C -0.22669 0.00394 -0.22265 0.00371 -0.22591 0.00371 " pathEditMode="relative" rAng="0" ptsTypes="AAAAAAAAAAAAAAAAAAAAAAAAAAAAAAAAA">
                                      <p:cBhvr>
                                        <p:cTn id="28" dur="2000" fill="hold"/>
                                        <p:tgtEl>
                                          <p:spTgt spid="21"/>
                                        </p:tgtEl>
                                        <p:attrNameLst>
                                          <p:attrName>ppt_x</p:attrName>
                                          <p:attrName>ppt_y</p:attrName>
                                        </p:attrNameLst>
                                      </p:cBhvr>
                                      <p:rCtr x="-11354"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D42EB7-33FC-B34D-8E64-3FC2A284F50D}"/>
              </a:ext>
            </a:extLst>
          </p:cNvPr>
          <p:cNvSpPr/>
          <p:nvPr/>
        </p:nvSpPr>
        <p:spPr>
          <a:xfrm>
            <a:off x="928671" y="1340552"/>
            <a:ext cx="6746632" cy="3108543"/>
          </a:xfrm>
          <a:prstGeom prst="rect">
            <a:avLst/>
          </a:prstGeom>
        </p:spPr>
        <p:txBody>
          <a:bodyPr wrap="square">
            <a:spAutoFit/>
          </a:bodyPr>
          <a:lstStyle/>
          <a:p>
            <a:r>
              <a:rPr lang="fi-FI" sz="2800" dirty="0">
                <a:solidFill>
                  <a:srgbClr val="48AFEE"/>
                </a:solidFill>
                <a:latin typeface="Consolas" panose="020B0609020204030204" pitchFamily="49" charset="0"/>
                <a:cs typeface="Consolas" panose="020B0609020204030204" pitchFamily="49" charset="0"/>
              </a:rPr>
              <a:t>Agenda of </a:t>
            </a:r>
            <a:r>
              <a:rPr lang="fi-FI" sz="2800" dirty="0" err="1">
                <a:solidFill>
                  <a:srgbClr val="48AFEE"/>
                </a:solidFill>
                <a:latin typeface="Consolas" panose="020B0609020204030204" pitchFamily="49" charset="0"/>
                <a:cs typeface="Consolas" panose="020B0609020204030204" pitchFamily="49" charset="0"/>
              </a:rPr>
              <a:t>the</a:t>
            </a:r>
            <a:r>
              <a:rPr lang="fi-FI" sz="2800" dirty="0">
                <a:solidFill>
                  <a:srgbClr val="48AFEE"/>
                </a:solidFill>
                <a:latin typeface="Consolas" panose="020B0609020204030204" pitchFamily="49" charset="0"/>
                <a:cs typeface="Consolas" panose="020B0609020204030204" pitchFamily="49" charset="0"/>
              </a:rPr>
              <a:t> </a:t>
            </a:r>
            <a:r>
              <a:rPr lang="fi-FI" sz="2800" dirty="0" err="1">
                <a:solidFill>
                  <a:srgbClr val="48AFEE"/>
                </a:solidFill>
                <a:latin typeface="Consolas" panose="020B0609020204030204" pitchFamily="49" charset="0"/>
                <a:cs typeface="Consolas" panose="020B0609020204030204" pitchFamily="49" charset="0"/>
              </a:rPr>
              <a:t>day</a:t>
            </a:r>
            <a:endParaRPr lang="fi-FI" sz="2800" dirty="0">
              <a:solidFill>
                <a:schemeClr val="bg1">
                  <a:lumMod val="50000"/>
                </a:schemeClr>
              </a:solidFill>
              <a:latin typeface="Consolas" panose="020B0609020204030204" pitchFamily="49" charset="0"/>
              <a:cs typeface="Consolas" panose="020B0609020204030204" pitchFamily="49" charset="0"/>
            </a:endParaRPr>
          </a:p>
          <a:p>
            <a:endParaRPr lang="fi-FI" sz="2800" dirty="0">
              <a:solidFill>
                <a:schemeClr val="bg1">
                  <a:lumMod val="50000"/>
                </a:schemeClr>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2800" dirty="0" err="1">
                <a:solidFill>
                  <a:schemeClr val="bg1">
                    <a:lumMod val="50000"/>
                  </a:schemeClr>
                </a:solidFill>
                <a:latin typeface="Consolas" panose="020B0609020204030204" pitchFamily="49" charset="0"/>
                <a:cs typeface="Consolas" panose="020B0609020204030204" pitchFamily="49" charset="0"/>
              </a:rPr>
              <a:t>Common</a:t>
            </a:r>
            <a:r>
              <a:rPr lang="fi-FI" sz="2800" dirty="0">
                <a:solidFill>
                  <a:schemeClr val="bg1">
                    <a:lumMod val="50000"/>
                  </a:schemeClr>
                </a:solidFill>
                <a:latin typeface="Consolas" panose="020B0609020204030204" pitchFamily="49" charset="0"/>
                <a:cs typeface="Consolas" panose="020B0609020204030204" pitchFamily="49" charset="0"/>
              </a:rPr>
              <a:t> </a:t>
            </a:r>
            <a:r>
              <a:rPr lang="fi-FI" sz="2800" dirty="0" err="1">
                <a:solidFill>
                  <a:schemeClr val="bg1">
                    <a:lumMod val="50000"/>
                  </a:schemeClr>
                </a:solidFill>
                <a:latin typeface="Consolas" panose="020B0609020204030204" pitchFamily="49" charset="0"/>
                <a:cs typeface="Consolas" panose="020B0609020204030204" pitchFamily="49" charset="0"/>
              </a:rPr>
              <a:t>architecture</a:t>
            </a:r>
            <a:r>
              <a:rPr lang="fi-FI" sz="2800" dirty="0">
                <a:solidFill>
                  <a:schemeClr val="bg1">
                    <a:lumMod val="50000"/>
                  </a:schemeClr>
                </a:solidFill>
                <a:latin typeface="Consolas" panose="020B0609020204030204" pitchFamily="49" charset="0"/>
                <a:cs typeface="Consolas" panose="020B0609020204030204" pitchFamily="49" charset="0"/>
              </a:rPr>
              <a:t> </a:t>
            </a:r>
            <a:r>
              <a:rPr lang="fi-FI" sz="2800" dirty="0" err="1">
                <a:solidFill>
                  <a:schemeClr val="bg1">
                    <a:lumMod val="50000"/>
                  </a:schemeClr>
                </a:solidFill>
                <a:latin typeface="Consolas" panose="020B0609020204030204" pitchFamily="49" charset="0"/>
                <a:cs typeface="Consolas" panose="020B0609020204030204" pitchFamily="49" charset="0"/>
              </a:rPr>
              <a:t>styles</a:t>
            </a:r>
            <a:endParaRPr lang="fi-FI" sz="2800" dirty="0">
              <a:solidFill>
                <a:schemeClr val="bg1">
                  <a:lumMod val="50000"/>
                </a:schemeClr>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2800" dirty="0">
                <a:solidFill>
                  <a:schemeClr val="bg1">
                    <a:lumMod val="50000"/>
                  </a:schemeClr>
                </a:solidFill>
                <a:latin typeface="Consolas" panose="020B0609020204030204" pitchFamily="49" charset="0"/>
                <a:cs typeface="Consolas" panose="020B0609020204030204" pitchFamily="49" charset="0"/>
              </a:rPr>
              <a:t>Networking</a:t>
            </a:r>
          </a:p>
          <a:p>
            <a:pPr marL="285750" indent="-285750">
              <a:buFont typeface="Arial" panose="020B0604020202020204" pitchFamily="34" charset="0"/>
              <a:buChar char="•"/>
            </a:pPr>
            <a:r>
              <a:rPr lang="fi-FI" sz="2800" dirty="0">
                <a:solidFill>
                  <a:schemeClr val="bg1">
                    <a:lumMod val="50000"/>
                  </a:schemeClr>
                </a:solidFill>
                <a:latin typeface="Consolas" panose="020B0609020204030204" pitchFamily="49" charset="0"/>
                <a:cs typeface="Consolas" panose="020B0609020204030204" pitchFamily="49" charset="0"/>
              </a:rPr>
              <a:t>Identity</a:t>
            </a:r>
          </a:p>
          <a:p>
            <a:pPr marL="285750" indent="-285750">
              <a:buFont typeface="Arial" panose="020B0604020202020204" pitchFamily="34" charset="0"/>
              <a:buChar char="•"/>
            </a:pPr>
            <a:r>
              <a:rPr lang="fi-FI" sz="2800" dirty="0" err="1">
                <a:solidFill>
                  <a:schemeClr val="bg1">
                    <a:lumMod val="50000"/>
                  </a:schemeClr>
                </a:solidFill>
                <a:latin typeface="Consolas" panose="020B0609020204030204" pitchFamily="49" charset="0"/>
                <a:cs typeface="Consolas" panose="020B0609020204030204" pitchFamily="49" charset="0"/>
              </a:rPr>
              <a:t>Telemetry</a:t>
            </a:r>
            <a:endParaRPr lang="fi-FI" sz="2800" dirty="0">
              <a:solidFill>
                <a:schemeClr val="bg1">
                  <a:lumMod val="50000"/>
                </a:schemeClr>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2800" dirty="0" err="1">
                <a:solidFill>
                  <a:schemeClr val="bg1">
                    <a:lumMod val="50000"/>
                  </a:schemeClr>
                </a:solidFill>
                <a:latin typeface="Consolas" panose="020B0609020204030204" pitchFamily="49" charset="0"/>
                <a:cs typeface="Consolas" panose="020B0609020204030204" pitchFamily="49" charset="0"/>
              </a:rPr>
              <a:t>Governance</a:t>
            </a:r>
            <a:endParaRPr lang="fi-FI" sz="2800" dirty="0">
              <a:solidFill>
                <a:schemeClr val="bg1">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747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6D05CD-F183-4E45-B59D-A7214D9C18D0}"/>
              </a:ext>
            </a:extLst>
          </p:cNvPr>
          <p:cNvSpPr txBox="1"/>
          <p:nvPr/>
        </p:nvSpPr>
        <p:spPr>
          <a:xfrm>
            <a:off x="1014668" y="853370"/>
            <a:ext cx="6093335" cy="769441"/>
          </a:xfrm>
          <a:prstGeom prst="rect">
            <a:avLst/>
          </a:prstGeom>
          <a:noFill/>
        </p:spPr>
        <p:txBody>
          <a:bodyPr wrap="none" rtlCol="0">
            <a:spAutoFit/>
          </a:bodyPr>
          <a:lstStyle/>
          <a:p>
            <a:r>
              <a:rPr lang="fi-FI" sz="4400" dirty="0">
                <a:latin typeface="Consolas" panose="020B0609020204030204" pitchFamily="49" charset="0"/>
                <a:cs typeface="Consolas" panose="020B0609020204030204" pitchFamily="49" charset="0"/>
              </a:rPr>
              <a:t>Architecture </a:t>
            </a:r>
            <a:r>
              <a:rPr lang="fi-FI" sz="4400" dirty="0" err="1">
                <a:latin typeface="Consolas" panose="020B0609020204030204" pitchFamily="49" charset="0"/>
                <a:cs typeface="Consolas" panose="020B0609020204030204" pitchFamily="49" charset="0"/>
              </a:rPr>
              <a:t>Styles</a:t>
            </a:r>
            <a:endParaRPr lang="fi-FI" sz="4400" dirty="0">
              <a:latin typeface="Consolas" panose="020B0609020204030204" pitchFamily="49" charset="0"/>
              <a:cs typeface="Consolas" panose="020B0609020204030204" pitchFamily="49" charset="0"/>
            </a:endParaRPr>
          </a:p>
        </p:txBody>
      </p:sp>
      <p:sp>
        <p:nvSpPr>
          <p:cNvPr id="5" name="Rectangle 4">
            <a:extLst>
              <a:ext uri="{FF2B5EF4-FFF2-40B4-BE49-F238E27FC236}">
                <a16:creationId xmlns:a16="http://schemas.microsoft.com/office/drawing/2014/main" id="{6E15D9D6-72B6-7D41-B511-B89DF0B9D470}"/>
              </a:ext>
            </a:extLst>
          </p:cNvPr>
          <p:cNvSpPr/>
          <p:nvPr/>
        </p:nvSpPr>
        <p:spPr>
          <a:xfrm>
            <a:off x="1014668" y="1622811"/>
            <a:ext cx="8590673" cy="646331"/>
          </a:xfrm>
          <a:prstGeom prst="rect">
            <a:avLst/>
          </a:prstGeom>
        </p:spPr>
        <p:txBody>
          <a:bodyPr wrap="square">
            <a:spAutoFit/>
          </a:bodyPr>
          <a:lstStyle/>
          <a:p>
            <a:r>
              <a:rPr lang="fi-FI" dirty="0">
                <a:solidFill>
                  <a:schemeClr val="tx1">
                    <a:lumMod val="75000"/>
                    <a:lumOff val="25000"/>
                  </a:schemeClr>
                </a:solidFill>
                <a:latin typeface="Consolas" panose="020B0609020204030204" pitchFamily="49" charset="0"/>
                <a:cs typeface="Consolas" panose="020B0609020204030204" pitchFamily="49" charset="0"/>
              </a:rPr>
              <a:t>A </a:t>
            </a:r>
            <a:r>
              <a:rPr lang="fi-FI" dirty="0" err="1">
                <a:solidFill>
                  <a:schemeClr val="tx1">
                    <a:lumMod val="75000"/>
                    <a:lumOff val="25000"/>
                  </a:schemeClr>
                </a:solidFill>
                <a:latin typeface="Consolas" panose="020B0609020204030204" pitchFamily="49" charset="0"/>
                <a:cs typeface="Consolas" panose="020B0609020204030204" pitchFamily="49" charset="0"/>
              </a:rPr>
              <a:t>family</a:t>
            </a:r>
            <a:r>
              <a:rPr lang="fi-FI" dirty="0">
                <a:solidFill>
                  <a:schemeClr val="tx1">
                    <a:lumMod val="75000"/>
                    <a:lumOff val="25000"/>
                  </a:schemeClr>
                </a:solidFill>
                <a:latin typeface="Consolas" panose="020B0609020204030204" pitchFamily="49" charset="0"/>
                <a:cs typeface="Consolas" panose="020B0609020204030204" pitchFamily="49" charset="0"/>
              </a:rPr>
              <a:t> of </a:t>
            </a:r>
            <a:r>
              <a:rPr lang="fi-FI" dirty="0" err="1">
                <a:solidFill>
                  <a:schemeClr val="tx1">
                    <a:lumMod val="75000"/>
                    <a:lumOff val="25000"/>
                  </a:schemeClr>
                </a:solidFill>
                <a:latin typeface="Consolas" panose="020B0609020204030204" pitchFamily="49" charset="0"/>
                <a:cs typeface="Consolas" panose="020B0609020204030204" pitchFamily="49" charset="0"/>
              </a:rPr>
              <a:t>architectures</a:t>
            </a:r>
            <a:r>
              <a:rPr lang="fi-FI" dirty="0">
                <a:solidFill>
                  <a:schemeClr val="tx1">
                    <a:lumMod val="75000"/>
                    <a:lumOff val="25000"/>
                  </a:schemeClr>
                </a:solidFill>
                <a:latin typeface="Consolas" panose="020B0609020204030204" pitchFamily="49" charset="0"/>
                <a:cs typeface="Consolas" panose="020B0609020204030204" pitchFamily="49" charset="0"/>
              </a:rPr>
              <a:t> </a:t>
            </a:r>
            <a:r>
              <a:rPr lang="fi-FI" dirty="0" err="1">
                <a:solidFill>
                  <a:schemeClr val="tx1">
                    <a:lumMod val="75000"/>
                    <a:lumOff val="25000"/>
                  </a:schemeClr>
                </a:solidFill>
                <a:latin typeface="Consolas" panose="020B0609020204030204" pitchFamily="49" charset="0"/>
                <a:cs typeface="Consolas" panose="020B0609020204030204" pitchFamily="49" charset="0"/>
              </a:rPr>
              <a:t>that</a:t>
            </a:r>
            <a:r>
              <a:rPr lang="fi-FI" dirty="0">
                <a:solidFill>
                  <a:schemeClr val="tx1">
                    <a:lumMod val="75000"/>
                    <a:lumOff val="25000"/>
                  </a:schemeClr>
                </a:solidFill>
                <a:latin typeface="Consolas" panose="020B0609020204030204" pitchFamily="49" charset="0"/>
                <a:cs typeface="Consolas" panose="020B0609020204030204" pitchFamily="49" charset="0"/>
              </a:rPr>
              <a:t> </a:t>
            </a:r>
            <a:r>
              <a:rPr lang="fi-FI" dirty="0" err="1">
                <a:solidFill>
                  <a:schemeClr val="tx1">
                    <a:lumMod val="75000"/>
                    <a:lumOff val="25000"/>
                  </a:schemeClr>
                </a:solidFill>
                <a:latin typeface="Consolas" panose="020B0609020204030204" pitchFamily="49" charset="0"/>
                <a:cs typeface="Consolas" panose="020B0609020204030204" pitchFamily="49" charset="0"/>
              </a:rPr>
              <a:t>share</a:t>
            </a:r>
            <a:r>
              <a:rPr lang="fi-FI" dirty="0">
                <a:solidFill>
                  <a:schemeClr val="tx1">
                    <a:lumMod val="75000"/>
                    <a:lumOff val="25000"/>
                  </a:schemeClr>
                </a:solidFill>
                <a:latin typeface="Consolas" panose="020B0609020204030204" pitchFamily="49" charset="0"/>
                <a:cs typeface="Consolas" panose="020B0609020204030204" pitchFamily="49" charset="0"/>
              </a:rPr>
              <a:t> </a:t>
            </a:r>
            <a:r>
              <a:rPr lang="fi-FI" dirty="0" err="1">
                <a:solidFill>
                  <a:schemeClr val="tx1">
                    <a:lumMod val="75000"/>
                    <a:lumOff val="25000"/>
                  </a:schemeClr>
                </a:solidFill>
                <a:latin typeface="Consolas" panose="020B0609020204030204" pitchFamily="49" charset="0"/>
                <a:cs typeface="Consolas" panose="020B0609020204030204" pitchFamily="49" charset="0"/>
              </a:rPr>
              <a:t>certain</a:t>
            </a:r>
            <a:r>
              <a:rPr lang="fi-FI" dirty="0">
                <a:solidFill>
                  <a:schemeClr val="tx1">
                    <a:lumMod val="75000"/>
                    <a:lumOff val="25000"/>
                  </a:schemeClr>
                </a:solidFill>
                <a:latin typeface="Consolas" panose="020B0609020204030204" pitchFamily="49" charset="0"/>
                <a:cs typeface="Consolas" panose="020B0609020204030204" pitchFamily="49" charset="0"/>
              </a:rPr>
              <a:t> </a:t>
            </a:r>
            <a:r>
              <a:rPr lang="fi-FI" dirty="0" err="1">
                <a:solidFill>
                  <a:schemeClr val="tx1">
                    <a:lumMod val="75000"/>
                    <a:lumOff val="25000"/>
                  </a:schemeClr>
                </a:solidFill>
                <a:latin typeface="Consolas" panose="020B0609020204030204" pitchFamily="49" charset="0"/>
                <a:cs typeface="Consolas" panose="020B0609020204030204" pitchFamily="49" charset="0"/>
              </a:rPr>
              <a:t>characteristics</a:t>
            </a:r>
            <a:r>
              <a:rPr lang="fi-FI" dirty="0">
                <a:solidFill>
                  <a:schemeClr val="tx1">
                    <a:lumMod val="75000"/>
                    <a:lumOff val="25000"/>
                  </a:schemeClr>
                </a:solidFill>
                <a:latin typeface="Consolas" panose="020B0609020204030204" pitchFamily="49" charset="0"/>
                <a:cs typeface="Consolas" panose="020B0609020204030204" pitchFamily="49" charset="0"/>
              </a:rPr>
              <a:t>. </a:t>
            </a:r>
            <a:r>
              <a:rPr lang="fi-FI" dirty="0" err="1">
                <a:solidFill>
                  <a:schemeClr val="tx1">
                    <a:lumMod val="75000"/>
                    <a:lumOff val="25000"/>
                  </a:schemeClr>
                </a:solidFill>
                <a:latin typeface="Consolas" panose="020B0609020204030204" pitchFamily="49" charset="0"/>
                <a:cs typeface="Consolas" panose="020B0609020204030204" pitchFamily="49" charset="0"/>
              </a:rPr>
              <a:t>Don’t</a:t>
            </a:r>
            <a:r>
              <a:rPr lang="fi-FI" dirty="0">
                <a:solidFill>
                  <a:schemeClr val="tx1">
                    <a:lumMod val="75000"/>
                    <a:lumOff val="25000"/>
                  </a:schemeClr>
                </a:solidFill>
                <a:latin typeface="Consolas" panose="020B0609020204030204" pitchFamily="49" charset="0"/>
                <a:cs typeface="Consolas" panose="020B0609020204030204" pitchFamily="49" charset="0"/>
              </a:rPr>
              <a:t> </a:t>
            </a:r>
            <a:r>
              <a:rPr lang="fi-FI" dirty="0" err="1">
                <a:solidFill>
                  <a:schemeClr val="tx1">
                    <a:lumMod val="75000"/>
                    <a:lumOff val="25000"/>
                  </a:schemeClr>
                </a:solidFill>
                <a:latin typeface="Consolas" panose="020B0609020204030204" pitchFamily="49" charset="0"/>
                <a:cs typeface="Consolas" panose="020B0609020204030204" pitchFamily="49" charset="0"/>
              </a:rPr>
              <a:t>require</a:t>
            </a:r>
            <a:r>
              <a:rPr lang="fi-FI" dirty="0">
                <a:solidFill>
                  <a:schemeClr val="tx1">
                    <a:lumMod val="75000"/>
                    <a:lumOff val="25000"/>
                  </a:schemeClr>
                </a:solidFill>
                <a:latin typeface="Consolas" panose="020B0609020204030204" pitchFamily="49" charset="0"/>
                <a:cs typeface="Consolas" panose="020B0609020204030204" pitchFamily="49" charset="0"/>
              </a:rPr>
              <a:t> </a:t>
            </a:r>
            <a:r>
              <a:rPr lang="fi-FI" dirty="0" err="1">
                <a:solidFill>
                  <a:schemeClr val="tx1">
                    <a:lumMod val="75000"/>
                    <a:lumOff val="25000"/>
                  </a:schemeClr>
                </a:solidFill>
                <a:latin typeface="Consolas" panose="020B0609020204030204" pitchFamily="49" charset="0"/>
                <a:cs typeface="Consolas" panose="020B0609020204030204" pitchFamily="49" charset="0"/>
              </a:rPr>
              <a:t>the</a:t>
            </a:r>
            <a:r>
              <a:rPr lang="fi-FI" dirty="0">
                <a:solidFill>
                  <a:schemeClr val="tx1">
                    <a:lumMod val="75000"/>
                    <a:lumOff val="25000"/>
                  </a:schemeClr>
                </a:solidFill>
                <a:latin typeface="Consolas" panose="020B0609020204030204" pitchFamily="49" charset="0"/>
                <a:cs typeface="Consolas" panose="020B0609020204030204" pitchFamily="49" charset="0"/>
              </a:rPr>
              <a:t> </a:t>
            </a:r>
            <a:r>
              <a:rPr lang="fi-FI" dirty="0" err="1">
                <a:solidFill>
                  <a:schemeClr val="tx1">
                    <a:lumMod val="75000"/>
                    <a:lumOff val="25000"/>
                  </a:schemeClr>
                </a:solidFill>
                <a:latin typeface="Consolas" panose="020B0609020204030204" pitchFamily="49" charset="0"/>
                <a:cs typeface="Consolas" panose="020B0609020204030204" pitchFamily="49" charset="0"/>
              </a:rPr>
              <a:t>use</a:t>
            </a:r>
            <a:r>
              <a:rPr lang="fi-FI" dirty="0">
                <a:solidFill>
                  <a:schemeClr val="tx1">
                    <a:lumMod val="75000"/>
                    <a:lumOff val="25000"/>
                  </a:schemeClr>
                </a:solidFill>
                <a:latin typeface="Consolas" panose="020B0609020204030204" pitchFamily="49" charset="0"/>
                <a:cs typeface="Consolas" panose="020B0609020204030204" pitchFamily="49" charset="0"/>
              </a:rPr>
              <a:t> of </a:t>
            </a:r>
            <a:r>
              <a:rPr lang="fi-FI" dirty="0" err="1">
                <a:solidFill>
                  <a:schemeClr val="tx1">
                    <a:lumMod val="75000"/>
                    <a:lumOff val="25000"/>
                  </a:schemeClr>
                </a:solidFill>
                <a:latin typeface="Consolas" panose="020B0609020204030204" pitchFamily="49" charset="0"/>
                <a:cs typeface="Consolas" panose="020B0609020204030204" pitchFamily="49" charset="0"/>
              </a:rPr>
              <a:t>particular</a:t>
            </a:r>
            <a:r>
              <a:rPr lang="fi-FI" dirty="0">
                <a:solidFill>
                  <a:schemeClr val="tx1">
                    <a:lumMod val="75000"/>
                    <a:lumOff val="25000"/>
                  </a:schemeClr>
                </a:solidFill>
                <a:latin typeface="Consolas" panose="020B0609020204030204" pitchFamily="49" charset="0"/>
                <a:cs typeface="Consolas" panose="020B0609020204030204" pitchFamily="49" charset="0"/>
              </a:rPr>
              <a:t> </a:t>
            </a:r>
            <a:r>
              <a:rPr lang="fi-FI" dirty="0" err="1">
                <a:solidFill>
                  <a:schemeClr val="tx1">
                    <a:lumMod val="75000"/>
                    <a:lumOff val="25000"/>
                  </a:schemeClr>
                </a:solidFill>
                <a:latin typeface="Consolas" panose="020B0609020204030204" pitchFamily="49" charset="0"/>
                <a:cs typeface="Consolas" panose="020B0609020204030204" pitchFamily="49" charset="0"/>
              </a:rPr>
              <a:t>technologies</a:t>
            </a:r>
            <a:r>
              <a:rPr lang="fi-FI" dirty="0">
                <a:solidFill>
                  <a:schemeClr val="tx1">
                    <a:lumMod val="75000"/>
                    <a:lumOff val="25000"/>
                  </a:schemeClr>
                </a:solidFill>
                <a:latin typeface="Consolas" panose="020B0609020204030204" pitchFamily="49" charset="0"/>
                <a:cs typeface="Consolas" panose="020B0609020204030204" pitchFamily="49" charset="0"/>
              </a:rPr>
              <a:t>.</a:t>
            </a:r>
          </a:p>
        </p:txBody>
      </p:sp>
      <p:pic>
        <p:nvPicPr>
          <p:cNvPr id="3" name="Picture 2">
            <a:extLst>
              <a:ext uri="{FF2B5EF4-FFF2-40B4-BE49-F238E27FC236}">
                <a16:creationId xmlns:a16="http://schemas.microsoft.com/office/drawing/2014/main" id="{2DF69F6D-EACB-894F-9A6A-292C11857890}"/>
              </a:ext>
            </a:extLst>
          </p:cNvPr>
          <p:cNvPicPr>
            <a:picLocks noChangeAspect="1"/>
          </p:cNvPicPr>
          <p:nvPr/>
        </p:nvPicPr>
        <p:blipFill>
          <a:blip r:embed="rId2"/>
          <a:stretch>
            <a:fillRect/>
          </a:stretch>
        </p:blipFill>
        <p:spPr>
          <a:xfrm>
            <a:off x="1014668" y="3429001"/>
            <a:ext cx="3010313" cy="1806188"/>
          </a:xfrm>
          <a:prstGeom prst="rect">
            <a:avLst/>
          </a:prstGeom>
        </p:spPr>
      </p:pic>
      <p:pic>
        <p:nvPicPr>
          <p:cNvPr id="9" name="Picture 8">
            <a:extLst>
              <a:ext uri="{FF2B5EF4-FFF2-40B4-BE49-F238E27FC236}">
                <a16:creationId xmlns:a16="http://schemas.microsoft.com/office/drawing/2014/main" id="{496FB6C3-A283-FD46-94EF-01F2423EC41E}"/>
              </a:ext>
            </a:extLst>
          </p:cNvPr>
          <p:cNvPicPr>
            <a:picLocks noChangeAspect="1"/>
          </p:cNvPicPr>
          <p:nvPr/>
        </p:nvPicPr>
        <p:blipFill>
          <a:blip r:embed="rId3"/>
          <a:stretch>
            <a:fillRect/>
          </a:stretch>
        </p:blipFill>
        <p:spPr>
          <a:xfrm>
            <a:off x="4590844" y="3429000"/>
            <a:ext cx="3010311" cy="1806187"/>
          </a:xfrm>
          <a:prstGeom prst="rect">
            <a:avLst/>
          </a:prstGeom>
        </p:spPr>
      </p:pic>
      <p:pic>
        <p:nvPicPr>
          <p:cNvPr id="10" name="Picture 9">
            <a:extLst>
              <a:ext uri="{FF2B5EF4-FFF2-40B4-BE49-F238E27FC236}">
                <a16:creationId xmlns:a16="http://schemas.microsoft.com/office/drawing/2014/main" id="{42696A05-3DA0-2D4D-829A-7DE7A01D2860}"/>
              </a:ext>
            </a:extLst>
          </p:cNvPr>
          <p:cNvPicPr>
            <a:picLocks noChangeAspect="1"/>
          </p:cNvPicPr>
          <p:nvPr/>
        </p:nvPicPr>
        <p:blipFill>
          <a:blip r:embed="rId4"/>
          <a:stretch>
            <a:fillRect/>
          </a:stretch>
        </p:blipFill>
        <p:spPr>
          <a:xfrm>
            <a:off x="8287252" y="3067627"/>
            <a:ext cx="2890080" cy="2167560"/>
          </a:xfrm>
          <a:prstGeom prst="rect">
            <a:avLst/>
          </a:prstGeom>
        </p:spPr>
      </p:pic>
    </p:spTree>
    <p:extLst>
      <p:ext uri="{BB962C8B-B14F-4D97-AF65-F5344CB8AC3E}">
        <p14:creationId xmlns:p14="http://schemas.microsoft.com/office/powerpoint/2010/main" val="368919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F39941-C176-C742-B31E-C353B70EE730}"/>
              </a:ext>
            </a:extLst>
          </p:cNvPr>
          <p:cNvPicPr>
            <a:picLocks noChangeAspect="1"/>
          </p:cNvPicPr>
          <p:nvPr/>
        </p:nvPicPr>
        <p:blipFill>
          <a:blip r:embed="rId2"/>
          <a:stretch>
            <a:fillRect/>
          </a:stretch>
        </p:blipFill>
        <p:spPr>
          <a:xfrm>
            <a:off x="8623084" y="565868"/>
            <a:ext cx="3036957" cy="1822174"/>
          </a:xfrm>
          <a:prstGeom prst="rect">
            <a:avLst/>
          </a:prstGeom>
        </p:spPr>
      </p:pic>
      <p:graphicFrame>
        <p:nvGraphicFramePr>
          <p:cNvPr id="6" name="Table 5">
            <a:extLst>
              <a:ext uri="{FF2B5EF4-FFF2-40B4-BE49-F238E27FC236}">
                <a16:creationId xmlns:a16="http://schemas.microsoft.com/office/drawing/2014/main" id="{EA04A24B-68D1-3147-8150-483FDA6448A4}"/>
              </a:ext>
            </a:extLst>
          </p:cNvPr>
          <p:cNvGraphicFramePr>
            <a:graphicFrameLocks noGrp="1"/>
          </p:cNvGraphicFramePr>
          <p:nvPr>
            <p:extLst>
              <p:ext uri="{D42A27DB-BD31-4B8C-83A1-F6EECF244321}">
                <p14:modId xmlns:p14="http://schemas.microsoft.com/office/powerpoint/2010/main" val="3844472889"/>
              </p:ext>
            </p:extLst>
          </p:nvPr>
        </p:nvGraphicFramePr>
        <p:xfrm>
          <a:off x="771171" y="2388042"/>
          <a:ext cx="10167731" cy="3291840"/>
        </p:xfrm>
        <a:graphic>
          <a:graphicData uri="http://schemas.openxmlformats.org/drawingml/2006/table">
            <a:tbl>
              <a:tblPr bandCol="1">
                <a:tableStyleId>{C083E6E3-FA7D-4D7B-A595-EF9225AFEA82}</a:tableStyleId>
              </a:tblPr>
              <a:tblGrid>
                <a:gridCol w="2085356">
                  <a:extLst>
                    <a:ext uri="{9D8B030D-6E8A-4147-A177-3AD203B41FA5}">
                      <a16:colId xmlns:a16="http://schemas.microsoft.com/office/drawing/2014/main" val="2347019126"/>
                    </a:ext>
                  </a:extLst>
                </a:gridCol>
                <a:gridCol w="8082375">
                  <a:extLst>
                    <a:ext uri="{9D8B030D-6E8A-4147-A177-3AD203B41FA5}">
                      <a16:colId xmlns:a16="http://schemas.microsoft.com/office/drawing/2014/main" val="1847195226"/>
                    </a:ext>
                  </a:extLst>
                </a:gridCol>
              </a:tblGrid>
              <a:tr h="370840">
                <a:tc>
                  <a:txBody>
                    <a:bodyPr/>
                    <a:lstStyle/>
                    <a:p>
                      <a:r>
                        <a:rPr lang="fi-FI" sz="1600" dirty="0" err="1">
                          <a:latin typeface="Consolas" panose="020B0609020204030204" pitchFamily="49" charset="0"/>
                          <a:cs typeface="Consolas" panose="020B0609020204030204" pitchFamily="49" charset="0"/>
                        </a:rPr>
                        <a:t>What</a:t>
                      </a:r>
                      <a:r>
                        <a:rPr lang="fi-FI" sz="1600" dirty="0">
                          <a:latin typeface="Consolas" panose="020B0609020204030204" pitchFamily="49" charset="0"/>
                          <a:cs typeface="Consolas" panose="020B0609020204030204" pitchFamily="49" charset="0"/>
                        </a:rPr>
                        <a:t> is it?</a:t>
                      </a:r>
                    </a:p>
                  </a:txBody>
                  <a:tcPr marL="137160" marR="137160" marT="137160" marB="137160"/>
                </a:tc>
                <a:tc>
                  <a:txBody>
                    <a:bodyPr/>
                    <a:lstStyle/>
                    <a:p>
                      <a:r>
                        <a:rPr lang="en" dirty="0">
                          <a:latin typeface="Consolas" panose="020B0609020204030204" pitchFamily="49" charset="0"/>
                          <a:cs typeface="Consolas" panose="020B0609020204030204" pitchFamily="49" charset="0"/>
                        </a:rPr>
                        <a:t>Traditional architecture for </a:t>
                      </a:r>
                      <a:r>
                        <a:rPr lang="fi-FI" dirty="0" err="1">
                          <a:latin typeface="Consolas" panose="020B0609020204030204" pitchFamily="49" charset="0"/>
                          <a:cs typeface="Consolas" panose="020B0609020204030204" pitchFamily="49" charset="0"/>
                        </a:rPr>
                        <a:t>enterprise</a:t>
                      </a:r>
                      <a:r>
                        <a:rPr lang="en" dirty="0">
                          <a:latin typeface="Consolas" panose="020B0609020204030204" pitchFamily="49" charset="0"/>
                          <a:cs typeface="Consolas" panose="020B0609020204030204" pitchFamily="49" charset="0"/>
                        </a:rPr>
                        <a:t> applications. The application is divided into layers that perform logical functions (for example presentation, business logic and data access)</a:t>
                      </a:r>
                    </a:p>
                  </a:txBody>
                  <a:tcPr marL="137160" marR="137160" marT="137160" marB="137160"/>
                </a:tc>
                <a:extLst>
                  <a:ext uri="{0D108BD9-81ED-4DB2-BD59-A6C34878D82A}">
                    <a16:rowId xmlns:a16="http://schemas.microsoft.com/office/drawing/2014/main" val="2597394112"/>
                  </a:ext>
                </a:extLst>
              </a:tr>
              <a:tr h="370840">
                <a:tc>
                  <a:txBody>
                    <a:bodyPr/>
                    <a:lstStyle/>
                    <a:p>
                      <a:r>
                        <a:rPr lang="fi-FI" sz="1600" dirty="0" err="1">
                          <a:latin typeface="Consolas" panose="020B0609020204030204" pitchFamily="49" charset="0"/>
                          <a:cs typeface="Consolas" panose="020B0609020204030204" pitchFamily="49" charset="0"/>
                        </a:rPr>
                        <a:t>Challenges</a:t>
                      </a:r>
                      <a:endParaRPr lang="fi-FI" sz="1600" dirty="0">
                        <a:latin typeface="Consolas" panose="020B0609020204030204" pitchFamily="49" charset="0"/>
                        <a:cs typeface="Consolas" panose="020B0609020204030204" pitchFamily="49" charset="0"/>
                      </a:endParaRPr>
                    </a:p>
                  </a:txBody>
                  <a:tcPr marL="137160" marR="137160" marT="137160" marB="1371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sz="1800" kern="1200" dirty="0">
                          <a:solidFill>
                            <a:schemeClr val="tx1"/>
                          </a:solidFill>
                          <a:latin typeface="Consolas" panose="020B0609020204030204" pitchFamily="49" charset="0"/>
                          <a:ea typeface="+mn-ea"/>
                          <a:cs typeface="Consolas" panose="020B0609020204030204" pitchFamily="49" charset="0"/>
                        </a:rPr>
                        <a:t>A </a:t>
                      </a:r>
                      <a:r>
                        <a:rPr lang="fi-FI" sz="1800" kern="1200" dirty="0" err="1">
                          <a:solidFill>
                            <a:schemeClr val="tx1"/>
                          </a:solidFill>
                          <a:latin typeface="Consolas" panose="020B0609020204030204" pitchFamily="49" charset="0"/>
                          <a:ea typeface="+mn-ea"/>
                          <a:cs typeface="Consolas" panose="020B0609020204030204" pitchFamily="49" charset="0"/>
                        </a:rPr>
                        <a:t>layer</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can</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only</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call</a:t>
                      </a:r>
                      <a:r>
                        <a:rPr lang="fi-FI" sz="1800" kern="1200" dirty="0">
                          <a:solidFill>
                            <a:schemeClr val="tx1"/>
                          </a:solidFill>
                          <a:latin typeface="Consolas" panose="020B0609020204030204" pitchFamily="49" charset="0"/>
                          <a:ea typeface="+mn-ea"/>
                          <a:cs typeface="Consolas" panose="020B0609020204030204" pitchFamily="49" charset="0"/>
                        </a:rPr>
                        <a:t> into </a:t>
                      </a:r>
                      <a:r>
                        <a:rPr lang="fi-FI" sz="1800" kern="1200" dirty="0" err="1">
                          <a:solidFill>
                            <a:schemeClr val="tx1"/>
                          </a:solidFill>
                          <a:latin typeface="Consolas" panose="020B0609020204030204" pitchFamily="49" charset="0"/>
                          <a:ea typeface="+mn-ea"/>
                          <a:cs typeface="Consolas" panose="020B0609020204030204" pitchFamily="49" charset="0"/>
                        </a:rPr>
                        <a:t>layers</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that</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sit</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below</a:t>
                      </a:r>
                      <a:r>
                        <a:rPr lang="fi-FI" sz="1800" kern="1200" dirty="0">
                          <a:solidFill>
                            <a:schemeClr val="tx1"/>
                          </a:solidFill>
                          <a:latin typeface="Consolas" panose="020B0609020204030204" pitchFamily="49" charset="0"/>
                          <a:ea typeface="+mn-ea"/>
                          <a:cs typeface="Consolas" panose="020B0609020204030204" pitchFamily="49" charset="0"/>
                        </a:rPr>
                        <a:t> it. It </a:t>
                      </a:r>
                      <a:r>
                        <a:rPr lang="fi-FI" sz="1800" kern="1200" dirty="0" err="1">
                          <a:solidFill>
                            <a:schemeClr val="tx1"/>
                          </a:solidFill>
                          <a:latin typeface="Consolas" panose="020B0609020204030204" pitchFamily="49" charset="0"/>
                          <a:ea typeface="+mn-ea"/>
                          <a:cs typeface="Consolas" panose="020B0609020204030204" pitchFamily="49" charset="0"/>
                        </a:rPr>
                        <a:t>can</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be</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hard</a:t>
                      </a:r>
                      <a:r>
                        <a:rPr lang="fi-FI" sz="1800" kern="1200" dirty="0">
                          <a:solidFill>
                            <a:schemeClr val="tx1"/>
                          </a:solidFill>
                          <a:latin typeface="Consolas" panose="020B0609020204030204" pitchFamily="49" charset="0"/>
                          <a:ea typeface="+mn-ea"/>
                          <a:cs typeface="Consolas" panose="020B0609020204030204" pitchFamily="49" charset="0"/>
                        </a:rPr>
                        <a:t> to </a:t>
                      </a:r>
                      <a:r>
                        <a:rPr lang="fi-FI" sz="1800" kern="1200" dirty="0" err="1">
                          <a:solidFill>
                            <a:schemeClr val="tx1"/>
                          </a:solidFill>
                          <a:latin typeface="Consolas" panose="020B0609020204030204" pitchFamily="49" charset="0"/>
                          <a:ea typeface="+mn-ea"/>
                          <a:cs typeface="Consolas" panose="020B0609020204030204" pitchFamily="49" charset="0"/>
                        </a:rPr>
                        <a:t>implement</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changes</a:t>
                      </a:r>
                      <a:r>
                        <a:rPr lang="fi-FI" sz="1800" kern="1200" dirty="0">
                          <a:solidFill>
                            <a:schemeClr val="tx1"/>
                          </a:solidFill>
                          <a:latin typeface="Consolas" panose="020B0609020204030204" pitchFamily="49" charset="0"/>
                          <a:ea typeface="+mn-ea"/>
                          <a:cs typeface="Consolas" panose="020B0609020204030204" pitchFamily="49" charset="0"/>
                        </a:rPr>
                        <a:t> in </a:t>
                      </a:r>
                      <a:r>
                        <a:rPr lang="fi-FI" sz="1800" kern="1200" dirty="0" err="1">
                          <a:solidFill>
                            <a:schemeClr val="tx1"/>
                          </a:solidFill>
                          <a:latin typeface="Consolas" panose="020B0609020204030204" pitchFamily="49" charset="0"/>
                          <a:ea typeface="+mn-ea"/>
                          <a:cs typeface="Consolas" panose="020B0609020204030204" pitchFamily="49" charset="0"/>
                        </a:rPr>
                        <a:t>one</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part</a:t>
                      </a:r>
                      <a:r>
                        <a:rPr lang="fi-FI" sz="1800" kern="1200" dirty="0">
                          <a:solidFill>
                            <a:schemeClr val="tx1"/>
                          </a:solidFill>
                          <a:latin typeface="Consolas" panose="020B0609020204030204" pitchFamily="49" charset="0"/>
                          <a:ea typeface="+mn-ea"/>
                          <a:cs typeface="Consolas" panose="020B0609020204030204" pitchFamily="49" charset="0"/>
                        </a:rPr>
                        <a:t> of </a:t>
                      </a:r>
                      <a:r>
                        <a:rPr lang="fi-FI" sz="1800" kern="1200" dirty="0" err="1">
                          <a:solidFill>
                            <a:schemeClr val="tx1"/>
                          </a:solidFill>
                          <a:latin typeface="Consolas" panose="020B0609020204030204" pitchFamily="49" charset="0"/>
                          <a:ea typeface="+mn-ea"/>
                          <a:cs typeface="Consolas" panose="020B0609020204030204" pitchFamily="49" charset="0"/>
                        </a:rPr>
                        <a:t>the</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application</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without</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touching</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the</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rest</a:t>
                      </a:r>
                      <a:r>
                        <a:rPr lang="fi-FI" sz="1800" kern="1200" dirty="0">
                          <a:solidFill>
                            <a:schemeClr val="tx1"/>
                          </a:solidFill>
                          <a:latin typeface="Consolas" panose="020B0609020204030204" pitchFamily="49" charset="0"/>
                          <a:ea typeface="+mn-ea"/>
                          <a:cs typeface="Consolas" panose="020B0609020204030204" pitchFamily="49" charset="0"/>
                        </a:rPr>
                        <a:t>.</a:t>
                      </a:r>
                    </a:p>
                  </a:txBody>
                  <a:tcPr marL="137160" marR="137160" marT="137160" marB="137160"/>
                </a:tc>
                <a:extLst>
                  <a:ext uri="{0D108BD9-81ED-4DB2-BD59-A6C34878D82A}">
                    <a16:rowId xmlns:a16="http://schemas.microsoft.com/office/drawing/2014/main" val="1798580306"/>
                  </a:ext>
                </a:extLst>
              </a:tr>
              <a:tr h="370840">
                <a:tc>
                  <a:txBody>
                    <a:bodyPr/>
                    <a:lstStyle/>
                    <a:p>
                      <a:r>
                        <a:rPr lang="fi-FI" sz="1600" dirty="0" err="1">
                          <a:latin typeface="Consolas" panose="020B0609020204030204" pitchFamily="49" charset="0"/>
                          <a:cs typeface="Consolas" panose="020B0609020204030204" pitchFamily="49" charset="0"/>
                        </a:rPr>
                        <a:t>Benefit</a:t>
                      </a:r>
                      <a:endParaRPr lang="fi-FI" sz="1600" dirty="0">
                        <a:latin typeface="Consolas" panose="020B0609020204030204" pitchFamily="49" charset="0"/>
                        <a:cs typeface="Consolas" panose="020B0609020204030204" pitchFamily="49" charset="0"/>
                      </a:endParaRPr>
                    </a:p>
                  </a:txBody>
                  <a:tcPr marL="137160" marR="137160" marT="137160" marB="137160"/>
                </a:tc>
                <a:tc>
                  <a:txBody>
                    <a:bodyPr/>
                    <a:lstStyle/>
                    <a:p>
                      <a:r>
                        <a:rPr lang="fi-FI" sz="1800" kern="1200" dirty="0">
                          <a:solidFill>
                            <a:schemeClr val="tx1"/>
                          </a:solidFill>
                          <a:latin typeface="Consolas" panose="020B0609020204030204" pitchFamily="49" charset="0"/>
                          <a:ea typeface="+mn-ea"/>
                          <a:cs typeface="Consolas" panose="020B0609020204030204" pitchFamily="49" charset="0"/>
                        </a:rPr>
                        <a:t>Natural </a:t>
                      </a:r>
                      <a:r>
                        <a:rPr lang="fi-FI" sz="1800" kern="1200" dirty="0" err="1">
                          <a:solidFill>
                            <a:schemeClr val="tx1"/>
                          </a:solidFill>
                          <a:latin typeface="Consolas" panose="020B0609020204030204" pitchFamily="49" charset="0"/>
                          <a:ea typeface="+mn-ea"/>
                          <a:cs typeface="Consolas" panose="020B0609020204030204" pitchFamily="49" charset="0"/>
                        </a:rPr>
                        <a:t>fit</a:t>
                      </a:r>
                      <a:r>
                        <a:rPr lang="fi-FI" sz="1800" kern="1200" dirty="0">
                          <a:solidFill>
                            <a:schemeClr val="tx1"/>
                          </a:solidFill>
                          <a:latin typeface="Consolas" panose="020B0609020204030204" pitchFamily="49" charset="0"/>
                          <a:ea typeface="+mn-ea"/>
                          <a:cs typeface="Consolas" panose="020B0609020204030204" pitchFamily="49" charset="0"/>
                        </a:rPr>
                        <a:t> for </a:t>
                      </a:r>
                      <a:r>
                        <a:rPr lang="fi-FI" sz="1800" kern="1200" dirty="0" err="1">
                          <a:solidFill>
                            <a:schemeClr val="tx1"/>
                          </a:solidFill>
                          <a:latin typeface="Consolas" panose="020B0609020204030204" pitchFamily="49" charset="0"/>
                          <a:ea typeface="+mn-ea"/>
                          <a:cs typeface="Consolas" panose="020B0609020204030204" pitchFamily="49" charset="0"/>
                        </a:rPr>
                        <a:t>migrating</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existing</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applications</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that</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already</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use</a:t>
                      </a:r>
                      <a:r>
                        <a:rPr lang="fi-FI" sz="1800" kern="1200" dirty="0">
                          <a:solidFill>
                            <a:schemeClr val="tx1"/>
                          </a:solidFill>
                          <a:latin typeface="Consolas" panose="020B0609020204030204" pitchFamily="49" charset="0"/>
                          <a:ea typeface="+mn-ea"/>
                          <a:cs typeface="Consolas" panose="020B0609020204030204" pitchFamily="49" charset="0"/>
                        </a:rPr>
                        <a:t> a </a:t>
                      </a:r>
                      <a:r>
                        <a:rPr lang="fi-FI" sz="1800" kern="1200" dirty="0" err="1">
                          <a:solidFill>
                            <a:schemeClr val="tx1"/>
                          </a:solidFill>
                          <a:latin typeface="Consolas" panose="020B0609020204030204" pitchFamily="49" charset="0"/>
                          <a:ea typeface="+mn-ea"/>
                          <a:cs typeface="Consolas" panose="020B0609020204030204" pitchFamily="49" charset="0"/>
                        </a:rPr>
                        <a:t>layered</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architecture</a:t>
                      </a:r>
                      <a:r>
                        <a:rPr lang="fi-FI" sz="1800" kern="1200" dirty="0">
                          <a:solidFill>
                            <a:schemeClr val="tx1"/>
                          </a:solidFill>
                          <a:latin typeface="Consolas" panose="020B0609020204030204" pitchFamily="49" charset="0"/>
                          <a:ea typeface="+mn-ea"/>
                          <a:cs typeface="Consolas" panose="020B0609020204030204" pitchFamily="49" charset="0"/>
                        </a:rPr>
                        <a:t>.</a:t>
                      </a:r>
                    </a:p>
                  </a:txBody>
                  <a:tcPr marL="137160" marR="137160" marT="137160" marB="137160"/>
                </a:tc>
                <a:extLst>
                  <a:ext uri="{0D108BD9-81ED-4DB2-BD59-A6C34878D82A}">
                    <a16:rowId xmlns:a16="http://schemas.microsoft.com/office/drawing/2014/main" val="1884961120"/>
                  </a:ext>
                </a:extLst>
              </a:tr>
            </a:tbl>
          </a:graphicData>
        </a:graphic>
      </p:graphicFrame>
      <p:sp>
        <p:nvSpPr>
          <p:cNvPr id="7" name="TextBox 6">
            <a:extLst>
              <a:ext uri="{FF2B5EF4-FFF2-40B4-BE49-F238E27FC236}">
                <a16:creationId xmlns:a16="http://schemas.microsoft.com/office/drawing/2014/main" id="{BA943D54-38E0-2E44-BC56-E4E9C5729711}"/>
              </a:ext>
            </a:extLst>
          </p:cNvPr>
          <p:cNvSpPr txBox="1"/>
          <p:nvPr/>
        </p:nvSpPr>
        <p:spPr>
          <a:xfrm>
            <a:off x="771171" y="1092234"/>
            <a:ext cx="2050561" cy="769441"/>
          </a:xfrm>
          <a:prstGeom prst="rect">
            <a:avLst/>
          </a:prstGeom>
          <a:noFill/>
        </p:spPr>
        <p:txBody>
          <a:bodyPr wrap="none" rtlCol="0">
            <a:spAutoFit/>
          </a:bodyPr>
          <a:lstStyle/>
          <a:p>
            <a:r>
              <a:rPr lang="fi-FI" sz="4400" dirty="0">
                <a:latin typeface="Consolas" panose="020B0609020204030204" pitchFamily="49" charset="0"/>
                <a:cs typeface="Consolas" panose="020B0609020204030204" pitchFamily="49" charset="0"/>
              </a:rPr>
              <a:t>N-</a:t>
            </a:r>
            <a:r>
              <a:rPr lang="fi-FI" sz="4400" dirty="0" err="1">
                <a:latin typeface="Consolas" panose="020B0609020204030204" pitchFamily="49" charset="0"/>
                <a:cs typeface="Consolas" panose="020B0609020204030204" pitchFamily="49" charset="0"/>
              </a:rPr>
              <a:t>tier</a:t>
            </a:r>
            <a:endParaRPr lang="fi-FI" sz="4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33566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83B482-F823-5C44-99B4-D88AD874F132}"/>
              </a:ext>
            </a:extLst>
          </p:cNvPr>
          <p:cNvPicPr>
            <a:picLocks noChangeAspect="1"/>
          </p:cNvPicPr>
          <p:nvPr/>
        </p:nvPicPr>
        <p:blipFill>
          <a:blip r:embed="rId2"/>
          <a:stretch>
            <a:fillRect/>
          </a:stretch>
        </p:blipFill>
        <p:spPr>
          <a:xfrm>
            <a:off x="8483405" y="318671"/>
            <a:ext cx="3010311" cy="1806187"/>
          </a:xfrm>
          <a:prstGeom prst="rect">
            <a:avLst/>
          </a:prstGeom>
        </p:spPr>
      </p:pic>
      <p:graphicFrame>
        <p:nvGraphicFramePr>
          <p:cNvPr id="6" name="Table 5">
            <a:extLst>
              <a:ext uri="{FF2B5EF4-FFF2-40B4-BE49-F238E27FC236}">
                <a16:creationId xmlns:a16="http://schemas.microsoft.com/office/drawing/2014/main" id="{EA04A24B-68D1-3147-8150-483FDA6448A4}"/>
              </a:ext>
            </a:extLst>
          </p:cNvPr>
          <p:cNvGraphicFramePr>
            <a:graphicFrameLocks noGrp="1"/>
          </p:cNvGraphicFramePr>
          <p:nvPr>
            <p:extLst>
              <p:ext uri="{D42A27DB-BD31-4B8C-83A1-F6EECF244321}">
                <p14:modId xmlns:p14="http://schemas.microsoft.com/office/powerpoint/2010/main" val="3880925772"/>
              </p:ext>
            </p:extLst>
          </p:nvPr>
        </p:nvGraphicFramePr>
        <p:xfrm>
          <a:off x="771171" y="2388042"/>
          <a:ext cx="10167731" cy="2743200"/>
        </p:xfrm>
        <a:graphic>
          <a:graphicData uri="http://schemas.openxmlformats.org/drawingml/2006/table">
            <a:tbl>
              <a:tblPr bandCol="1">
                <a:tableStyleId>{C083E6E3-FA7D-4D7B-A595-EF9225AFEA82}</a:tableStyleId>
              </a:tblPr>
              <a:tblGrid>
                <a:gridCol w="2085356">
                  <a:extLst>
                    <a:ext uri="{9D8B030D-6E8A-4147-A177-3AD203B41FA5}">
                      <a16:colId xmlns:a16="http://schemas.microsoft.com/office/drawing/2014/main" val="2347019126"/>
                    </a:ext>
                  </a:extLst>
                </a:gridCol>
                <a:gridCol w="8082375">
                  <a:extLst>
                    <a:ext uri="{9D8B030D-6E8A-4147-A177-3AD203B41FA5}">
                      <a16:colId xmlns:a16="http://schemas.microsoft.com/office/drawing/2014/main" val="1847195226"/>
                    </a:ext>
                  </a:extLst>
                </a:gridCol>
              </a:tblGrid>
              <a:tr h="370840">
                <a:tc>
                  <a:txBody>
                    <a:bodyPr/>
                    <a:lstStyle/>
                    <a:p>
                      <a:r>
                        <a:rPr lang="fi-FI" sz="1600" dirty="0" err="1">
                          <a:latin typeface="Consolas" panose="020B0609020204030204" pitchFamily="49" charset="0"/>
                          <a:cs typeface="Consolas" panose="020B0609020204030204" pitchFamily="49" charset="0"/>
                        </a:rPr>
                        <a:t>What</a:t>
                      </a:r>
                      <a:r>
                        <a:rPr lang="fi-FI" sz="1600" dirty="0">
                          <a:latin typeface="Consolas" panose="020B0609020204030204" pitchFamily="49" charset="0"/>
                          <a:cs typeface="Consolas" panose="020B0609020204030204" pitchFamily="49" charset="0"/>
                        </a:rPr>
                        <a:t> is it?</a:t>
                      </a:r>
                    </a:p>
                  </a:txBody>
                  <a:tcPr marL="137160" marR="137160" marT="137160" marB="137160"/>
                </a:tc>
                <a:tc>
                  <a:txBody>
                    <a:bodyPr/>
                    <a:lstStyle/>
                    <a:p>
                      <a:r>
                        <a:rPr lang="fi-FI" dirty="0" err="1">
                          <a:latin typeface="Consolas" panose="020B0609020204030204" pitchFamily="49" charset="0"/>
                          <a:cs typeface="Consolas" panose="020B0609020204030204" pitchFamily="49" charset="0"/>
                        </a:rPr>
                        <a:t>Composed</a:t>
                      </a:r>
                      <a:r>
                        <a:rPr lang="fi-FI" dirty="0">
                          <a:latin typeface="Consolas" panose="020B0609020204030204" pitchFamily="49" charset="0"/>
                          <a:cs typeface="Consolas" panose="020B0609020204030204" pitchFamily="49" charset="0"/>
                        </a:rPr>
                        <a:t> of </a:t>
                      </a:r>
                      <a:r>
                        <a:rPr lang="fi-FI" dirty="0" err="1">
                          <a:latin typeface="Consolas" panose="020B0609020204030204" pitchFamily="49" charset="0"/>
                          <a:cs typeface="Consolas" panose="020B0609020204030204" pitchFamily="49" charset="0"/>
                        </a:rPr>
                        <a:t>many</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small</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independent</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services</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Each</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service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implements</a:t>
                      </a:r>
                      <a:r>
                        <a:rPr lang="fi-FI" dirty="0">
                          <a:latin typeface="Consolas" panose="020B0609020204030204" pitchFamily="49" charset="0"/>
                          <a:cs typeface="Consolas" panose="020B0609020204030204" pitchFamily="49" charset="0"/>
                        </a:rPr>
                        <a:t> a single business </a:t>
                      </a:r>
                      <a:r>
                        <a:rPr lang="fi-FI" dirty="0" err="1">
                          <a:latin typeface="Consolas" panose="020B0609020204030204" pitchFamily="49" charset="0"/>
                          <a:cs typeface="Consolas" panose="020B0609020204030204" pitchFamily="49" charset="0"/>
                        </a:rPr>
                        <a:t>capability</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The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services</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communicate</a:t>
                      </a:r>
                      <a:r>
                        <a:rPr lang="fi-FI" dirty="0">
                          <a:latin typeface="Consolas" panose="020B0609020204030204" pitchFamily="49" charset="0"/>
                          <a:cs typeface="Consolas" panose="020B0609020204030204" pitchFamily="49" charset="0"/>
                        </a:rPr>
                        <a:t> to </a:t>
                      </a:r>
                      <a:r>
                        <a:rPr lang="fi-FI" dirty="0" err="1">
                          <a:latin typeface="Consolas" panose="020B0609020204030204" pitchFamily="49" charset="0"/>
                          <a:cs typeface="Consolas" panose="020B0609020204030204" pitchFamily="49" charset="0"/>
                        </a:rPr>
                        <a:t>each</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other</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through</a:t>
                      </a:r>
                      <a:r>
                        <a:rPr lang="fi-FI" dirty="0">
                          <a:latin typeface="Consolas" panose="020B0609020204030204" pitchFamily="49" charset="0"/>
                          <a:cs typeface="Consolas" panose="020B0609020204030204" pitchFamily="49" charset="0"/>
                        </a:rPr>
                        <a:t> API </a:t>
                      </a:r>
                      <a:r>
                        <a:rPr lang="fi-FI" dirty="0" err="1">
                          <a:latin typeface="Consolas" panose="020B0609020204030204" pitchFamily="49" charset="0"/>
                          <a:cs typeface="Consolas" panose="020B0609020204030204" pitchFamily="49" charset="0"/>
                        </a:rPr>
                        <a:t>contracts</a:t>
                      </a:r>
                      <a:r>
                        <a:rPr lang="fi-FI" dirty="0">
                          <a:latin typeface="Consolas" panose="020B0609020204030204" pitchFamily="49" charset="0"/>
                          <a:cs typeface="Consolas" panose="020B0609020204030204" pitchFamily="49" charset="0"/>
                        </a:rPr>
                        <a:t>.</a:t>
                      </a:r>
                      <a:endParaRPr lang="en" dirty="0">
                        <a:latin typeface="Consolas" panose="020B0609020204030204" pitchFamily="49" charset="0"/>
                        <a:cs typeface="Consolas" panose="020B0609020204030204" pitchFamily="49" charset="0"/>
                      </a:endParaRPr>
                    </a:p>
                  </a:txBody>
                  <a:tcPr marL="137160" marR="137160" marT="137160" marB="137160"/>
                </a:tc>
                <a:extLst>
                  <a:ext uri="{0D108BD9-81ED-4DB2-BD59-A6C34878D82A}">
                    <a16:rowId xmlns:a16="http://schemas.microsoft.com/office/drawing/2014/main" val="2597394112"/>
                  </a:ext>
                </a:extLst>
              </a:tr>
              <a:tr h="370840">
                <a:tc>
                  <a:txBody>
                    <a:bodyPr/>
                    <a:lstStyle/>
                    <a:p>
                      <a:r>
                        <a:rPr lang="fi-FI" sz="1600" dirty="0" err="1">
                          <a:latin typeface="Consolas" panose="020B0609020204030204" pitchFamily="49" charset="0"/>
                          <a:cs typeface="Consolas" panose="020B0609020204030204" pitchFamily="49" charset="0"/>
                        </a:rPr>
                        <a:t>Challenges</a:t>
                      </a:r>
                      <a:endParaRPr lang="fi-FI" sz="1600" dirty="0">
                        <a:latin typeface="Consolas" panose="020B0609020204030204" pitchFamily="49" charset="0"/>
                        <a:cs typeface="Consolas" panose="020B0609020204030204" pitchFamily="49" charset="0"/>
                      </a:endParaRPr>
                    </a:p>
                  </a:txBody>
                  <a:tcPr marL="137160" marR="137160" marT="137160" marB="1371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sz="1800" kern="1200" dirty="0">
                          <a:solidFill>
                            <a:schemeClr val="tx1"/>
                          </a:solidFill>
                          <a:latin typeface="Consolas" panose="020B0609020204030204" pitchFamily="49" charset="0"/>
                          <a:ea typeface="+mn-ea"/>
                          <a:cs typeface="Consolas" panose="020B0609020204030204" pitchFamily="49" charset="0"/>
                        </a:rPr>
                        <a:t>More </a:t>
                      </a:r>
                      <a:r>
                        <a:rPr lang="fi-FI" sz="1800" kern="1200" dirty="0" err="1">
                          <a:solidFill>
                            <a:schemeClr val="tx1"/>
                          </a:solidFill>
                          <a:latin typeface="Consolas" panose="020B0609020204030204" pitchFamily="49" charset="0"/>
                          <a:ea typeface="+mn-ea"/>
                          <a:cs typeface="Consolas" panose="020B0609020204030204" pitchFamily="49" charset="0"/>
                        </a:rPr>
                        <a:t>complex</a:t>
                      </a:r>
                      <a:r>
                        <a:rPr lang="fi-FI" sz="1800" kern="1200" dirty="0">
                          <a:solidFill>
                            <a:schemeClr val="tx1"/>
                          </a:solidFill>
                          <a:latin typeface="Consolas" panose="020B0609020204030204" pitchFamily="49" charset="0"/>
                          <a:ea typeface="+mn-ea"/>
                          <a:cs typeface="Consolas" panose="020B0609020204030204" pitchFamily="49" charset="0"/>
                        </a:rPr>
                        <a:t> to </a:t>
                      </a:r>
                      <a:r>
                        <a:rPr lang="fi-FI" sz="1800" kern="1200" dirty="0" err="1">
                          <a:solidFill>
                            <a:schemeClr val="tx1"/>
                          </a:solidFill>
                          <a:latin typeface="Consolas" panose="020B0609020204030204" pitchFamily="49" charset="0"/>
                          <a:ea typeface="+mn-ea"/>
                          <a:cs typeface="Consolas" panose="020B0609020204030204" pitchFamily="49" charset="0"/>
                        </a:rPr>
                        <a:t>build</a:t>
                      </a:r>
                      <a:r>
                        <a:rPr lang="fi-FI" sz="1800" kern="1200" dirty="0">
                          <a:solidFill>
                            <a:schemeClr val="tx1"/>
                          </a:solidFill>
                          <a:latin typeface="Consolas" panose="020B0609020204030204" pitchFamily="49" charset="0"/>
                          <a:ea typeface="+mn-ea"/>
                          <a:cs typeface="Consolas" panose="020B0609020204030204" pitchFamily="49" charset="0"/>
                        </a:rPr>
                        <a:t> and </a:t>
                      </a:r>
                      <a:r>
                        <a:rPr lang="fi-FI" sz="1800" kern="1200" dirty="0" err="1">
                          <a:solidFill>
                            <a:schemeClr val="tx1"/>
                          </a:solidFill>
                          <a:latin typeface="Consolas" panose="020B0609020204030204" pitchFamily="49" charset="0"/>
                          <a:ea typeface="+mn-ea"/>
                          <a:cs typeface="Consolas" panose="020B0609020204030204" pitchFamily="49" charset="0"/>
                        </a:rPr>
                        <a:t>manage</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than</a:t>
                      </a:r>
                      <a:r>
                        <a:rPr lang="fi-FI" sz="1800" kern="1200" dirty="0">
                          <a:solidFill>
                            <a:schemeClr val="tx1"/>
                          </a:solidFill>
                          <a:latin typeface="Consolas" panose="020B0609020204030204" pitchFamily="49" charset="0"/>
                          <a:ea typeface="+mn-ea"/>
                          <a:cs typeface="Consolas" panose="020B0609020204030204" pitchFamily="49" charset="0"/>
                        </a:rPr>
                        <a:t> N-</a:t>
                      </a:r>
                      <a:r>
                        <a:rPr lang="fi-FI" sz="1800" kern="1200" dirty="0" err="1">
                          <a:solidFill>
                            <a:schemeClr val="tx1"/>
                          </a:solidFill>
                          <a:latin typeface="Consolas" panose="020B0609020204030204" pitchFamily="49" charset="0"/>
                          <a:ea typeface="+mn-ea"/>
                          <a:cs typeface="Consolas" panose="020B0609020204030204" pitchFamily="49" charset="0"/>
                        </a:rPr>
                        <a:t>tier</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Requires</a:t>
                      </a:r>
                      <a:r>
                        <a:rPr lang="fi-FI" sz="1800" kern="1200" dirty="0">
                          <a:solidFill>
                            <a:schemeClr val="tx1"/>
                          </a:solidFill>
                          <a:latin typeface="Consolas" panose="020B0609020204030204" pitchFamily="49" charset="0"/>
                          <a:ea typeface="+mn-ea"/>
                          <a:cs typeface="Consolas" panose="020B0609020204030204" pitchFamily="49" charset="0"/>
                        </a:rPr>
                        <a:t> a </a:t>
                      </a:r>
                      <a:r>
                        <a:rPr lang="fi-FI" sz="1800" kern="1200" dirty="0" err="1">
                          <a:solidFill>
                            <a:schemeClr val="tx1"/>
                          </a:solidFill>
                          <a:latin typeface="Consolas" panose="020B0609020204030204" pitchFamily="49" charset="0"/>
                          <a:ea typeface="+mn-ea"/>
                          <a:cs typeface="Consolas" panose="020B0609020204030204" pitchFamily="49" charset="0"/>
                        </a:rPr>
                        <a:t>mature</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development</a:t>
                      </a:r>
                      <a:r>
                        <a:rPr lang="fi-FI" sz="1800" kern="1200" dirty="0">
                          <a:solidFill>
                            <a:schemeClr val="tx1"/>
                          </a:solidFill>
                          <a:latin typeface="Consolas" panose="020B0609020204030204" pitchFamily="49" charset="0"/>
                          <a:ea typeface="+mn-ea"/>
                          <a:cs typeface="Consolas" panose="020B0609020204030204" pitchFamily="49" charset="0"/>
                        </a:rPr>
                        <a:t> and </a:t>
                      </a:r>
                      <a:r>
                        <a:rPr lang="fi-FI" sz="1800" kern="1200" dirty="0" err="1">
                          <a:solidFill>
                            <a:schemeClr val="tx1"/>
                          </a:solidFill>
                          <a:latin typeface="Consolas" panose="020B0609020204030204" pitchFamily="49" charset="0"/>
                          <a:ea typeface="+mn-ea"/>
                          <a:cs typeface="Consolas" panose="020B0609020204030204" pitchFamily="49" charset="0"/>
                        </a:rPr>
                        <a:t>DevOps</a:t>
                      </a:r>
                      <a:r>
                        <a:rPr lang="fi-FI" sz="1800" kern="1200" dirty="0">
                          <a:solidFill>
                            <a:schemeClr val="tx1"/>
                          </a:solidFill>
                          <a:latin typeface="Consolas" panose="020B0609020204030204" pitchFamily="49" charset="0"/>
                          <a:ea typeface="+mn-ea"/>
                          <a:cs typeface="Consolas" panose="020B0609020204030204" pitchFamily="49" charset="0"/>
                        </a:rPr>
                        <a:t> culture.</a:t>
                      </a:r>
                    </a:p>
                  </a:txBody>
                  <a:tcPr marL="137160" marR="137160" marT="137160" marB="137160"/>
                </a:tc>
                <a:extLst>
                  <a:ext uri="{0D108BD9-81ED-4DB2-BD59-A6C34878D82A}">
                    <a16:rowId xmlns:a16="http://schemas.microsoft.com/office/drawing/2014/main" val="1798580306"/>
                  </a:ext>
                </a:extLst>
              </a:tr>
              <a:tr h="370840">
                <a:tc>
                  <a:txBody>
                    <a:bodyPr/>
                    <a:lstStyle/>
                    <a:p>
                      <a:r>
                        <a:rPr lang="fi-FI" sz="1600" dirty="0" err="1">
                          <a:latin typeface="Consolas" panose="020B0609020204030204" pitchFamily="49" charset="0"/>
                          <a:cs typeface="Consolas" panose="020B0609020204030204" pitchFamily="49" charset="0"/>
                        </a:rPr>
                        <a:t>Benefit</a:t>
                      </a:r>
                      <a:endParaRPr lang="fi-FI" sz="1600" dirty="0">
                        <a:latin typeface="Consolas" panose="020B0609020204030204" pitchFamily="49" charset="0"/>
                        <a:cs typeface="Consolas" panose="020B0609020204030204" pitchFamily="49" charset="0"/>
                      </a:endParaRPr>
                    </a:p>
                  </a:txBody>
                  <a:tcPr marL="137160" marR="137160" marT="137160" marB="137160"/>
                </a:tc>
                <a:tc>
                  <a:txBody>
                    <a:bodyPr/>
                    <a:lstStyle/>
                    <a:p>
                      <a:r>
                        <a:rPr lang="fi-FI" sz="1800" kern="1200" dirty="0" err="1">
                          <a:solidFill>
                            <a:schemeClr val="tx1"/>
                          </a:solidFill>
                          <a:latin typeface="Consolas" panose="020B0609020204030204" pitchFamily="49" charset="0"/>
                          <a:ea typeface="+mn-ea"/>
                          <a:cs typeface="Consolas" panose="020B0609020204030204" pitchFamily="49" charset="0"/>
                        </a:rPr>
                        <a:t>Individual</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services</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can</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be</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deployed</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without</a:t>
                      </a:r>
                      <a:r>
                        <a:rPr lang="fi-FI" sz="1800" kern="1200" dirty="0">
                          <a:solidFill>
                            <a:schemeClr val="tx1"/>
                          </a:solidFill>
                          <a:latin typeface="Consolas" panose="020B0609020204030204" pitchFamily="49" charset="0"/>
                          <a:ea typeface="+mn-ea"/>
                          <a:cs typeface="Consolas" panose="020B0609020204030204" pitchFamily="49" charset="0"/>
                        </a:rPr>
                        <a:t> a </a:t>
                      </a:r>
                      <a:r>
                        <a:rPr lang="fi-FI" sz="1800" kern="1200" dirty="0" err="1">
                          <a:solidFill>
                            <a:schemeClr val="tx1"/>
                          </a:solidFill>
                          <a:latin typeface="Consolas" panose="020B0609020204030204" pitchFamily="49" charset="0"/>
                          <a:ea typeface="+mn-ea"/>
                          <a:cs typeface="Consolas" panose="020B0609020204030204" pitchFamily="49" charset="0"/>
                        </a:rPr>
                        <a:t>lot</a:t>
                      </a:r>
                      <a:r>
                        <a:rPr lang="fi-FI" sz="1800" kern="1200" dirty="0">
                          <a:solidFill>
                            <a:schemeClr val="tx1"/>
                          </a:solidFill>
                          <a:latin typeface="Consolas" panose="020B0609020204030204" pitchFamily="49" charset="0"/>
                          <a:ea typeface="+mn-ea"/>
                          <a:cs typeface="Consolas" panose="020B0609020204030204" pitchFamily="49" charset="0"/>
                        </a:rPr>
                        <a:t> of </a:t>
                      </a:r>
                      <a:r>
                        <a:rPr lang="fi-FI" sz="1800" kern="1200" dirty="0" err="1">
                          <a:solidFill>
                            <a:schemeClr val="tx1"/>
                          </a:solidFill>
                          <a:latin typeface="Consolas" panose="020B0609020204030204" pitchFamily="49" charset="0"/>
                          <a:ea typeface="+mn-ea"/>
                          <a:cs typeface="Consolas" panose="020B0609020204030204" pitchFamily="49" charset="0"/>
                        </a:rPr>
                        <a:t>coordination</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between</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teams</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encourages</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frequent</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updates</a:t>
                      </a:r>
                      <a:r>
                        <a:rPr lang="fi-FI" sz="1800" kern="1200" dirty="0">
                          <a:solidFill>
                            <a:schemeClr val="tx1"/>
                          </a:solidFill>
                          <a:latin typeface="Consolas" panose="020B0609020204030204" pitchFamily="49" charset="0"/>
                          <a:ea typeface="+mn-ea"/>
                          <a:cs typeface="Consolas" panose="020B0609020204030204" pitchFamily="49" charset="0"/>
                        </a:rPr>
                        <a:t>). </a:t>
                      </a:r>
                    </a:p>
                  </a:txBody>
                  <a:tcPr marL="137160" marR="137160" marT="137160" marB="137160"/>
                </a:tc>
                <a:extLst>
                  <a:ext uri="{0D108BD9-81ED-4DB2-BD59-A6C34878D82A}">
                    <a16:rowId xmlns:a16="http://schemas.microsoft.com/office/drawing/2014/main" val="1884961120"/>
                  </a:ext>
                </a:extLst>
              </a:tr>
            </a:tbl>
          </a:graphicData>
        </a:graphic>
      </p:graphicFrame>
      <p:sp>
        <p:nvSpPr>
          <p:cNvPr id="7" name="TextBox 6">
            <a:extLst>
              <a:ext uri="{FF2B5EF4-FFF2-40B4-BE49-F238E27FC236}">
                <a16:creationId xmlns:a16="http://schemas.microsoft.com/office/drawing/2014/main" id="{BA943D54-38E0-2E44-BC56-E4E9C5729711}"/>
              </a:ext>
            </a:extLst>
          </p:cNvPr>
          <p:cNvSpPr txBox="1"/>
          <p:nvPr/>
        </p:nvSpPr>
        <p:spPr>
          <a:xfrm>
            <a:off x="771171" y="1092234"/>
            <a:ext cx="4227439" cy="769441"/>
          </a:xfrm>
          <a:prstGeom prst="rect">
            <a:avLst/>
          </a:prstGeom>
          <a:noFill/>
        </p:spPr>
        <p:txBody>
          <a:bodyPr wrap="none" rtlCol="0">
            <a:spAutoFit/>
          </a:bodyPr>
          <a:lstStyle/>
          <a:p>
            <a:r>
              <a:rPr lang="fi-FI" sz="4400" dirty="0" err="1">
                <a:latin typeface="Consolas" panose="020B0609020204030204" pitchFamily="49" charset="0"/>
                <a:cs typeface="Consolas" panose="020B0609020204030204" pitchFamily="49" charset="0"/>
              </a:rPr>
              <a:t>Microservices</a:t>
            </a:r>
            <a:endParaRPr lang="fi-FI" sz="4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06864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A04A24B-68D1-3147-8150-483FDA6448A4}"/>
              </a:ext>
            </a:extLst>
          </p:cNvPr>
          <p:cNvGraphicFramePr>
            <a:graphicFrameLocks noGrp="1"/>
          </p:cNvGraphicFramePr>
          <p:nvPr>
            <p:extLst>
              <p:ext uri="{D42A27DB-BD31-4B8C-83A1-F6EECF244321}">
                <p14:modId xmlns:p14="http://schemas.microsoft.com/office/powerpoint/2010/main" val="3615014058"/>
              </p:ext>
            </p:extLst>
          </p:nvPr>
        </p:nvGraphicFramePr>
        <p:xfrm>
          <a:off x="771171" y="2388042"/>
          <a:ext cx="10167731" cy="2468880"/>
        </p:xfrm>
        <a:graphic>
          <a:graphicData uri="http://schemas.openxmlformats.org/drawingml/2006/table">
            <a:tbl>
              <a:tblPr bandCol="1">
                <a:tableStyleId>{C083E6E3-FA7D-4D7B-A595-EF9225AFEA82}</a:tableStyleId>
              </a:tblPr>
              <a:tblGrid>
                <a:gridCol w="2085356">
                  <a:extLst>
                    <a:ext uri="{9D8B030D-6E8A-4147-A177-3AD203B41FA5}">
                      <a16:colId xmlns:a16="http://schemas.microsoft.com/office/drawing/2014/main" val="2347019126"/>
                    </a:ext>
                  </a:extLst>
                </a:gridCol>
                <a:gridCol w="8082375">
                  <a:extLst>
                    <a:ext uri="{9D8B030D-6E8A-4147-A177-3AD203B41FA5}">
                      <a16:colId xmlns:a16="http://schemas.microsoft.com/office/drawing/2014/main" val="1847195226"/>
                    </a:ext>
                  </a:extLst>
                </a:gridCol>
              </a:tblGrid>
              <a:tr h="0">
                <a:tc>
                  <a:txBody>
                    <a:bodyPr/>
                    <a:lstStyle/>
                    <a:p>
                      <a:r>
                        <a:rPr lang="fi-FI" sz="1600" dirty="0" err="1">
                          <a:latin typeface="Consolas" panose="020B0609020204030204" pitchFamily="49" charset="0"/>
                          <a:cs typeface="Consolas" panose="020B0609020204030204" pitchFamily="49" charset="0"/>
                        </a:rPr>
                        <a:t>What</a:t>
                      </a:r>
                      <a:r>
                        <a:rPr lang="fi-FI" sz="1600" dirty="0">
                          <a:latin typeface="Consolas" panose="020B0609020204030204" pitchFamily="49" charset="0"/>
                          <a:cs typeface="Consolas" panose="020B0609020204030204" pitchFamily="49" charset="0"/>
                        </a:rPr>
                        <a:t> is it?</a:t>
                      </a:r>
                    </a:p>
                  </a:txBody>
                  <a:tcPr marL="137160" marR="137160" marT="137160" marB="137160"/>
                </a:tc>
                <a:tc>
                  <a:txBody>
                    <a:bodyPr/>
                    <a:lstStyle/>
                    <a:p>
                      <a:r>
                        <a:rPr lang="fi-FI" dirty="0">
                          <a:latin typeface="Consolas" panose="020B0609020204030204" pitchFamily="49" charset="0"/>
                          <a:cs typeface="Consolas" panose="020B0609020204030204" pitchFamily="49" charset="0"/>
                        </a:rPr>
                        <a:t>A </a:t>
                      </a:r>
                      <a:r>
                        <a:rPr lang="fi-FI" dirty="0" err="1">
                          <a:latin typeface="Consolas" panose="020B0609020204030204" pitchFamily="49" charset="0"/>
                          <a:cs typeface="Consolas" panose="020B0609020204030204" pitchFamily="49" charset="0"/>
                        </a:rPr>
                        <a:t>publish-subscription</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model</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where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producers</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publish</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events</a:t>
                      </a:r>
                      <a:r>
                        <a:rPr lang="fi-FI" dirty="0">
                          <a:latin typeface="Consolas" panose="020B0609020204030204" pitchFamily="49" charset="0"/>
                          <a:cs typeface="Consolas" panose="020B0609020204030204" pitchFamily="49" charset="0"/>
                        </a:rPr>
                        <a:t> and </a:t>
                      </a:r>
                      <a:r>
                        <a:rPr lang="fi-FI" dirty="0" err="1">
                          <a:latin typeface="Consolas" panose="020B0609020204030204" pitchFamily="49" charset="0"/>
                          <a:cs typeface="Consolas" panose="020B0609020204030204" pitchFamily="49" charset="0"/>
                        </a:rPr>
                        <a:t>consumers</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subscribe</a:t>
                      </a:r>
                      <a:r>
                        <a:rPr lang="fi-FI" dirty="0">
                          <a:latin typeface="Consolas" panose="020B0609020204030204" pitchFamily="49" charset="0"/>
                          <a:cs typeface="Consolas" panose="020B0609020204030204" pitchFamily="49" charset="0"/>
                        </a:rPr>
                        <a:t> to </a:t>
                      </a:r>
                      <a:r>
                        <a:rPr lang="fi-FI" dirty="0" err="1">
                          <a:latin typeface="Consolas" panose="020B0609020204030204" pitchFamily="49" charset="0"/>
                          <a:cs typeface="Consolas" panose="020B0609020204030204" pitchFamily="49" charset="0"/>
                        </a:rPr>
                        <a:t>them</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All</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are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independent</a:t>
                      </a:r>
                      <a:r>
                        <a:rPr lang="fi-FI" dirty="0">
                          <a:latin typeface="Consolas" panose="020B0609020204030204" pitchFamily="49" charset="0"/>
                          <a:cs typeface="Consolas" panose="020B0609020204030204" pitchFamily="49" charset="0"/>
                        </a:rPr>
                        <a:t> of </a:t>
                      </a:r>
                      <a:r>
                        <a:rPr lang="fi-FI" dirty="0" err="1">
                          <a:latin typeface="Consolas" panose="020B0609020204030204" pitchFamily="49" charset="0"/>
                          <a:cs typeface="Consolas" panose="020B0609020204030204" pitchFamily="49" charset="0"/>
                        </a:rPr>
                        <a:t>each</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other</a:t>
                      </a:r>
                      <a:r>
                        <a:rPr lang="fi-FI" dirty="0">
                          <a:latin typeface="Consolas" panose="020B0609020204030204" pitchFamily="49" charset="0"/>
                          <a:cs typeface="Consolas" panose="020B0609020204030204" pitchFamily="49" charset="0"/>
                        </a:rPr>
                        <a:t>.</a:t>
                      </a:r>
                      <a:endParaRPr lang="en" dirty="0">
                        <a:latin typeface="Consolas" panose="020B0609020204030204" pitchFamily="49" charset="0"/>
                        <a:cs typeface="Consolas" panose="020B0609020204030204" pitchFamily="49" charset="0"/>
                      </a:endParaRPr>
                    </a:p>
                  </a:txBody>
                  <a:tcPr marL="137160" marR="137160" marT="137160" marB="137160"/>
                </a:tc>
                <a:extLst>
                  <a:ext uri="{0D108BD9-81ED-4DB2-BD59-A6C34878D82A}">
                    <a16:rowId xmlns:a16="http://schemas.microsoft.com/office/drawing/2014/main" val="2597394112"/>
                  </a:ext>
                </a:extLst>
              </a:tr>
              <a:tr h="370840">
                <a:tc>
                  <a:txBody>
                    <a:bodyPr/>
                    <a:lstStyle/>
                    <a:p>
                      <a:r>
                        <a:rPr lang="fi-FI" sz="1600" dirty="0" err="1">
                          <a:latin typeface="Consolas" panose="020B0609020204030204" pitchFamily="49" charset="0"/>
                          <a:cs typeface="Consolas" panose="020B0609020204030204" pitchFamily="49" charset="0"/>
                        </a:rPr>
                        <a:t>Challenges</a:t>
                      </a:r>
                      <a:endParaRPr lang="fi-FI" sz="1600" dirty="0">
                        <a:latin typeface="Consolas" panose="020B0609020204030204" pitchFamily="49" charset="0"/>
                        <a:cs typeface="Consolas" panose="020B0609020204030204" pitchFamily="49" charset="0"/>
                      </a:endParaRPr>
                    </a:p>
                  </a:txBody>
                  <a:tcPr marL="137160" marR="137160" marT="137160" marB="1371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i-FI" sz="1800" kern="1200" dirty="0">
                        <a:solidFill>
                          <a:schemeClr val="tx1"/>
                        </a:solidFill>
                        <a:latin typeface="Consolas" panose="020B0609020204030204" pitchFamily="49" charset="0"/>
                        <a:ea typeface="+mn-ea"/>
                        <a:cs typeface="Consolas" panose="020B0609020204030204" pitchFamily="49" charset="0"/>
                      </a:endParaRPr>
                    </a:p>
                  </a:txBody>
                  <a:tcPr marL="137160" marR="137160" marT="137160" marB="137160"/>
                </a:tc>
                <a:extLst>
                  <a:ext uri="{0D108BD9-81ED-4DB2-BD59-A6C34878D82A}">
                    <a16:rowId xmlns:a16="http://schemas.microsoft.com/office/drawing/2014/main" val="1798580306"/>
                  </a:ext>
                </a:extLst>
              </a:tr>
              <a:tr h="370840">
                <a:tc>
                  <a:txBody>
                    <a:bodyPr/>
                    <a:lstStyle/>
                    <a:p>
                      <a:r>
                        <a:rPr lang="fi-FI" sz="1600" dirty="0" err="1">
                          <a:latin typeface="Consolas" panose="020B0609020204030204" pitchFamily="49" charset="0"/>
                          <a:cs typeface="Consolas" panose="020B0609020204030204" pitchFamily="49" charset="0"/>
                        </a:rPr>
                        <a:t>Benefit</a:t>
                      </a:r>
                      <a:endParaRPr lang="fi-FI" sz="1600" dirty="0">
                        <a:latin typeface="Consolas" panose="020B0609020204030204" pitchFamily="49" charset="0"/>
                        <a:cs typeface="Consolas" panose="020B0609020204030204" pitchFamily="49" charset="0"/>
                      </a:endParaRPr>
                    </a:p>
                  </a:txBody>
                  <a:tcPr marL="137160" marR="137160" marT="137160" marB="137160"/>
                </a:tc>
                <a:tc>
                  <a:txBody>
                    <a:bodyPr/>
                    <a:lstStyle/>
                    <a:p>
                      <a:r>
                        <a:rPr lang="fi-FI" sz="1800" kern="1200" dirty="0" err="1">
                          <a:solidFill>
                            <a:schemeClr val="tx1"/>
                          </a:solidFill>
                          <a:latin typeface="Consolas" panose="020B0609020204030204" pitchFamily="49" charset="0"/>
                          <a:ea typeface="+mn-ea"/>
                          <a:cs typeface="Consolas" panose="020B0609020204030204" pitchFamily="49" charset="0"/>
                        </a:rPr>
                        <a:t>Consider</a:t>
                      </a:r>
                      <a:r>
                        <a:rPr lang="fi-FI" sz="1800" kern="1200" dirty="0">
                          <a:solidFill>
                            <a:schemeClr val="tx1"/>
                          </a:solidFill>
                          <a:latin typeface="Consolas" panose="020B0609020204030204" pitchFamily="49" charset="0"/>
                          <a:ea typeface="+mn-ea"/>
                          <a:cs typeface="Consolas" panose="020B0609020204030204" pitchFamily="49" charset="0"/>
                        </a:rPr>
                        <a:t> for </a:t>
                      </a:r>
                      <a:r>
                        <a:rPr lang="fi-FI" sz="1800" kern="1200" dirty="0" err="1">
                          <a:solidFill>
                            <a:schemeClr val="tx1"/>
                          </a:solidFill>
                          <a:latin typeface="Consolas" panose="020B0609020204030204" pitchFamily="49" charset="0"/>
                          <a:ea typeface="+mn-ea"/>
                          <a:cs typeface="Consolas" panose="020B0609020204030204" pitchFamily="49" charset="0"/>
                        </a:rPr>
                        <a:t>applications</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that</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ingest</a:t>
                      </a:r>
                      <a:r>
                        <a:rPr lang="fi-FI" sz="1800" kern="1200" dirty="0">
                          <a:solidFill>
                            <a:schemeClr val="tx1"/>
                          </a:solidFill>
                          <a:latin typeface="Consolas" panose="020B0609020204030204" pitchFamily="49" charset="0"/>
                          <a:ea typeface="+mn-ea"/>
                          <a:cs typeface="Consolas" panose="020B0609020204030204" pitchFamily="49" charset="0"/>
                        </a:rPr>
                        <a:t> and </a:t>
                      </a:r>
                      <a:r>
                        <a:rPr lang="fi-FI" sz="1800" kern="1200" dirty="0" err="1">
                          <a:solidFill>
                            <a:schemeClr val="tx1"/>
                          </a:solidFill>
                          <a:latin typeface="Consolas" panose="020B0609020204030204" pitchFamily="49" charset="0"/>
                          <a:ea typeface="+mn-ea"/>
                          <a:cs typeface="Consolas" panose="020B0609020204030204" pitchFamily="49" charset="0"/>
                        </a:rPr>
                        <a:t>process</a:t>
                      </a:r>
                      <a:r>
                        <a:rPr lang="fi-FI" sz="1800" kern="1200" dirty="0">
                          <a:solidFill>
                            <a:schemeClr val="tx1"/>
                          </a:solidFill>
                          <a:latin typeface="Consolas" panose="020B0609020204030204" pitchFamily="49" charset="0"/>
                          <a:ea typeface="+mn-ea"/>
                          <a:cs typeface="Consolas" panose="020B0609020204030204" pitchFamily="49" charset="0"/>
                        </a:rPr>
                        <a:t> a </a:t>
                      </a:r>
                      <a:r>
                        <a:rPr lang="fi-FI" sz="1800" kern="1200" dirty="0" err="1">
                          <a:solidFill>
                            <a:schemeClr val="tx1"/>
                          </a:solidFill>
                          <a:latin typeface="Consolas" panose="020B0609020204030204" pitchFamily="49" charset="0"/>
                          <a:ea typeface="+mn-ea"/>
                          <a:cs typeface="Consolas" panose="020B0609020204030204" pitchFamily="49" charset="0"/>
                        </a:rPr>
                        <a:t>large</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volume</a:t>
                      </a:r>
                      <a:r>
                        <a:rPr lang="fi-FI" sz="1800" kern="1200" dirty="0">
                          <a:solidFill>
                            <a:schemeClr val="tx1"/>
                          </a:solidFill>
                          <a:latin typeface="Consolas" panose="020B0609020204030204" pitchFamily="49" charset="0"/>
                          <a:ea typeface="+mn-ea"/>
                          <a:cs typeface="Consolas" panose="020B0609020204030204" pitchFamily="49" charset="0"/>
                        </a:rPr>
                        <a:t> of data </a:t>
                      </a:r>
                      <a:r>
                        <a:rPr lang="fi-FI" sz="1800" kern="1200" dirty="0" err="1">
                          <a:solidFill>
                            <a:schemeClr val="tx1"/>
                          </a:solidFill>
                          <a:latin typeface="Consolas" panose="020B0609020204030204" pitchFamily="49" charset="0"/>
                          <a:ea typeface="+mn-ea"/>
                          <a:cs typeface="Consolas" panose="020B0609020204030204" pitchFamily="49" charset="0"/>
                        </a:rPr>
                        <a:t>with</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low</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latency</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IoT</a:t>
                      </a:r>
                      <a:r>
                        <a:rPr lang="fi-FI" sz="1800" kern="1200" dirty="0">
                          <a:solidFill>
                            <a:schemeClr val="tx1"/>
                          </a:solidFill>
                          <a:latin typeface="Consolas" panose="020B0609020204030204" pitchFamily="49" charset="0"/>
                          <a:ea typeface="+mn-ea"/>
                          <a:cs typeface="Consolas" panose="020B0609020204030204" pitchFamily="49" charset="0"/>
                        </a:rPr>
                        <a:t>).</a:t>
                      </a:r>
                    </a:p>
                  </a:txBody>
                  <a:tcPr marL="137160" marR="137160" marT="137160" marB="137160"/>
                </a:tc>
                <a:extLst>
                  <a:ext uri="{0D108BD9-81ED-4DB2-BD59-A6C34878D82A}">
                    <a16:rowId xmlns:a16="http://schemas.microsoft.com/office/drawing/2014/main" val="1884961120"/>
                  </a:ext>
                </a:extLst>
              </a:tr>
            </a:tbl>
          </a:graphicData>
        </a:graphic>
      </p:graphicFrame>
      <p:sp>
        <p:nvSpPr>
          <p:cNvPr id="7" name="TextBox 6">
            <a:extLst>
              <a:ext uri="{FF2B5EF4-FFF2-40B4-BE49-F238E27FC236}">
                <a16:creationId xmlns:a16="http://schemas.microsoft.com/office/drawing/2014/main" id="{BA943D54-38E0-2E44-BC56-E4E9C5729711}"/>
              </a:ext>
            </a:extLst>
          </p:cNvPr>
          <p:cNvSpPr txBox="1"/>
          <p:nvPr/>
        </p:nvSpPr>
        <p:spPr>
          <a:xfrm>
            <a:off x="771171" y="1092234"/>
            <a:ext cx="3916457" cy="769441"/>
          </a:xfrm>
          <a:prstGeom prst="rect">
            <a:avLst/>
          </a:prstGeom>
          <a:noFill/>
        </p:spPr>
        <p:txBody>
          <a:bodyPr wrap="none" rtlCol="0">
            <a:spAutoFit/>
          </a:bodyPr>
          <a:lstStyle/>
          <a:p>
            <a:r>
              <a:rPr lang="fi-FI" sz="4400" dirty="0" err="1">
                <a:latin typeface="Consolas" panose="020B0609020204030204" pitchFamily="49" charset="0"/>
                <a:cs typeface="Consolas" panose="020B0609020204030204" pitchFamily="49" charset="0"/>
              </a:rPr>
              <a:t>Event-driven</a:t>
            </a:r>
            <a:endParaRPr lang="fi-FI" sz="4400" dirty="0">
              <a:latin typeface="Consolas" panose="020B0609020204030204" pitchFamily="49" charset="0"/>
              <a:cs typeface="Consolas" panose="020B0609020204030204" pitchFamily="49" charset="0"/>
            </a:endParaRPr>
          </a:p>
        </p:txBody>
      </p:sp>
      <p:pic>
        <p:nvPicPr>
          <p:cNvPr id="8" name="Picture 7">
            <a:extLst>
              <a:ext uri="{FF2B5EF4-FFF2-40B4-BE49-F238E27FC236}">
                <a16:creationId xmlns:a16="http://schemas.microsoft.com/office/drawing/2014/main" id="{254391E8-1AF6-7349-9B9A-BB5B3F066CE1}"/>
              </a:ext>
            </a:extLst>
          </p:cNvPr>
          <p:cNvPicPr>
            <a:picLocks noChangeAspect="1"/>
          </p:cNvPicPr>
          <p:nvPr/>
        </p:nvPicPr>
        <p:blipFill>
          <a:blip r:embed="rId2"/>
          <a:stretch>
            <a:fillRect/>
          </a:stretch>
        </p:blipFill>
        <p:spPr>
          <a:xfrm>
            <a:off x="8371723" y="220482"/>
            <a:ext cx="2890080" cy="2167560"/>
          </a:xfrm>
          <a:prstGeom prst="rect">
            <a:avLst/>
          </a:prstGeom>
        </p:spPr>
      </p:pic>
    </p:spTree>
    <p:extLst>
      <p:ext uri="{BB962C8B-B14F-4D97-AF65-F5344CB8AC3E}">
        <p14:creationId xmlns:p14="http://schemas.microsoft.com/office/powerpoint/2010/main" val="318346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E9911C7-E088-0B4B-B798-0E6553AABF84}"/>
              </a:ext>
            </a:extLst>
          </p:cNvPr>
          <p:cNvSpPr txBox="1"/>
          <p:nvPr/>
        </p:nvSpPr>
        <p:spPr>
          <a:xfrm>
            <a:off x="518768" y="535642"/>
            <a:ext cx="8270213" cy="769441"/>
          </a:xfrm>
          <a:prstGeom prst="rect">
            <a:avLst/>
          </a:prstGeom>
          <a:noFill/>
        </p:spPr>
        <p:txBody>
          <a:bodyPr wrap="none" rtlCol="0">
            <a:spAutoFit/>
          </a:bodyPr>
          <a:lstStyle/>
          <a:p>
            <a:r>
              <a:rPr lang="fi-FI" sz="4400" dirty="0" err="1">
                <a:latin typeface="Consolas" panose="020B0609020204030204" pitchFamily="49" charset="0"/>
                <a:cs typeface="Consolas" panose="020B0609020204030204" pitchFamily="49" charset="0"/>
              </a:rPr>
              <a:t>Your</a:t>
            </a:r>
            <a:r>
              <a:rPr lang="fi-FI" sz="4400" dirty="0">
                <a:latin typeface="Consolas" panose="020B0609020204030204" pitchFamily="49" charset="0"/>
                <a:cs typeface="Consolas" panose="020B0609020204030204" pitchFamily="49" charset="0"/>
              </a:rPr>
              <a:t> (N-</a:t>
            </a:r>
            <a:r>
              <a:rPr lang="fi-FI" sz="4400" dirty="0" err="1">
                <a:latin typeface="Consolas" panose="020B0609020204030204" pitchFamily="49" charset="0"/>
                <a:cs typeface="Consolas" panose="020B0609020204030204" pitchFamily="49" charset="0"/>
              </a:rPr>
              <a:t>tier</a:t>
            </a:r>
            <a:r>
              <a:rPr lang="fi-FI" sz="4400" dirty="0">
                <a:latin typeface="Consolas" panose="020B0609020204030204" pitchFamily="49" charset="0"/>
                <a:cs typeface="Consolas" panose="020B0609020204030204" pitchFamily="49" charset="0"/>
              </a:rPr>
              <a:t>) </a:t>
            </a:r>
            <a:r>
              <a:rPr lang="fi-FI" sz="4400" dirty="0" err="1">
                <a:latin typeface="Consolas" panose="020B0609020204030204" pitchFamily="49" charset="0"/>
                <a:cs typeface="Consolas" panose="020B0609020204030204" pitchFamily="49" charset="0"/>
              </a:rPr>
              <a:t>app</a:t>
            </a:r>
            <a:r>
              <a:rPr lang="fi-FI" sz="4400" dirty="0">
                <a:latin typeface="Consolas" panose="020B0609020204030204" pitchFamily="49" charset="0"/>
                <a:cs typeface="Consolas" panose="020B0609020204030204" pitchFamily="49" charset="0"/>
              </a:rPr>
              <a:t> on </a:t>
            </a:r>
            <a:r>
              <a:rPr lang="fi-FI" sz="4400" dirty="0" err="1">
                <a:latin typeface="Consolas" panose="020B0609020204030204" pitchFamily="49" charset="0"/>
                <a:cs typeface="Consolas" panose="020B0609020204030204" pitchFamily="49" charset="0"/>
              </a:rPr>
              <a:t>Azure</a:t>
            </a:r>
            <a:endParaRPr lang="fi-FI" sz="4400" dirty="0">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1D6765BB-070F-F242-A2B3-A99883CBE440}"/>
              </a:ext>
            </a:extLst>
          </p:cNvPr>
          <p:cNvSpPr txBox="1"/>
          <p:nvPr/>
        </p:nvSpPr>
        <p:spPr>
          <a:xfrm>
            <a:off x="518768" y="2040857"/>
            <a:ext cx="6109252" cy="2554545"/>
          </a:xfrm>
          <a:prstGeom prst="rect">
            <a:avLst/>
          </a:prstGeom>
          <a:noFill/>
        </p:spPr>
        <p:txBody>
          <a:bodyPr wrap="square" rtlCol="0">
            <a:spAutoFit/>
          </a:bodyPr>
          <a:lstStyle/>
          <a:p>
            <a:r>
              <a:rPr lang="fi-FI" sz="1600" dirty="0">
                <a:solidFill>
                  <a:srgbClr val="48AFEE"/>
                </a:solidFill>
                <a:latin typeface="Consolas" panose="020B0609020204030204" pitchFamily="49" charset="0"/>
                <a:cs typeface="Consolas" panose="020B0609020204030204" pitchFamily="49" charset="0"/>
              </a:rPr>
              <a:t>Virtual Network </a:t>
            </a:r>
            <a:r>
              <a:rPr lang="fi-FI" sz="1600" dirty="0">
                <a:solidFill>
                  <a:schemeClr val="bg1">
                    <a:lumMod val="50000"/>
                  </a:schemeClr>
                </a:solidFill>
                <a:latin typeface="Consolas" panose="020B0609020204030204" pitchFamily="49" charset="0"/>
                <a:cs typeface="Consolas" panose="020B0609020204030204" pitchFamily="49" charset="0"/>
              </a:rPr>
              <a:t>= a </a:t>
            </a:r>
            <a:r>
              <a:rPr lang="fi-FI" sz="1600" dirty="0" err="1">
                <a:solidFill>
                  <a:schemeClr val="bg1">
                    <a:lumMod val="50000"/>
                  </a:schemeClr>
                </a:solidFill>
                <a:latin typeface="Consolas" panose="020B0609020204030204" pitchFamily="49" charset="0"/>
                <a:cs typeface="Consolas" panose="020B0609020204030204" pitchFamily="49" charset="0"/>
              </a:rPr>
              <a:t>logically</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isolated</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network</a:t>
            </a:r>
            <a:r>
              <a:rPr lang="fi-FI" sz="1600" dirty="0">
                <a:solidFill>
                  <a:schemeClr val="bg1">
                    <a:lumMod val="50000"/>
                  </a:schemeClr>
                </a:solidFill>
                <a:latin typeface="Consolas" panose="020B0609020204030204" pitchFamily="49" charset="0"/>
                <a:cs typeface="Consolas" panose="020B0609020204030204" pitchFamily="49" charset="0"/>
              </a:rPr>
              <a:t> on </a:t>
            </a:r>
            <a:r>
              <a:rPr lang="fi-FI" sz="1600" dirty="0" err="1">
                <a:solidFill>
                  <a:schemeClr val="bg1">
                    <a:lumMod val="50000"/>
                  </a:schemeClr>
                </a:solidFill>
                <a:latin typeface="Consolas" panose="020B0609020204030204" pitchFamily="49" charset="0"/>
                <a:cs typeface="Consolas" panose="020B0609020204030204" pitchFamily="49" charset="0"/>
              </a:rPr>
              <a:t>Azur</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that</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allows</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resources</a:t>
            </a:r>
            <a:r>
              <a:rPr lang="fi-FI" sz="1600" dirty="0">
                <a:solidFill>
                  <a:schemeClr val="bg1">
                    <a:lumMod val="50000"/>
                  </a:schemeClr>
                </a:solidFill>
                <a:latin typeface="Consolas" panose="020B0609020204030204" pitchFamily="49" charset="0"/>
                <a:cs typeface="Consolas" panose="020B0609020204030204" pitchFamily="49" charset="0"/>
              </a:rPr>
              <a:t> inside it to </a:t>
            </a:r>
            <a:r>
              <a:rPr lang="fi-FI" sz="1600" dirty="0" err="1">
                <a:solidFill>
                  <a:schemeClr val="bg1">
                    <a:lumMod val="50000"/>
                  </a:schemeClr>
                </a:solidFill>
                <a:latin typeface="Consolas" panose="020B0609020204030204" pitchFamily="49" charset="0"/>
                <a:cs typeface="Consolas" panose="020B0609020204030204" pitchFamily="49" charset="0"/>
              </a:rPr>
              <a:t>communicate</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with</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each</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other</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securely</a:t>
            </a:r>
            <a:r>
              <a:rPr lang="fi-FI" sz="1600" dirty="0">
                <a:solidFill>
                  <a:schemeClr val="bg1">
                    <a:lumMod val="50000"/>
                  </a:schemeClr>
                </a:solidFill>
                <a:latin typeface="Consolas" panose="020B0609020204030204" pitchFamily="49" charset="0"/>
                <a:cs typeface="Consolas" panose="020B0609020204030204" pitchFamily="49" charset="0"/>
              </a:rPr>
              <a:t>.</a:t>
            </a:r>
          </a:p>
          <a:p>
            <a:endParaRPr lang="fi-FI" sz="1600" dirty="0">
              <a:solidFill>
                <a:schemeClr val="bg1">
                  <a:lumMod val="50000"/>
                </a:schemeClr>
              </a:solidFill>
              <a:latin typeface="Consolas" panose="020B0609020204030204" pitchFamily="49" charset="0"/>
              <a:cs typeface="Consolas" panose="020B0609020204030204" pitchFamily="49" charset="0"/>
            </a:endParaRPr>
          </a:p>
          <a:p>
            <a:r>
              <a:rPr lang="fi-FI" sz="1600" dirty="0" err="1">
                <a:solidFill>
                  <a:srgbClr val="48AFEE"/>
                </a:solidFill>
                <a:latin typeface="Consolas" panose="020B0609020204030204" pitchFamily="49" charset="0"/>
                <a:cs typeface="Consolas" panose="020B0609020204030204" pitchFamily="49" charset="0"/>
              </a:rPr>
              <a:t>Subnet</a:t>
            </a:r>
            <a:r>
              <a:rPr lang="fi-FI" sz="1600" dirty="0">
                <a:solidFill>
                  <a:srgbClr val="48AFEE"/>
                </a:solidFill>
                <a:latin typeface="Consolas" panose="020B0609020204030204" pitchFamily="49" charset="0"/>
                <a:cs typeface="Consolas" panose="020B0609020204030204" pitchFamily="49" charset="0"/>
              </a:rPr>
              <a:t> </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allows</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segmentation</a:t>
            </a:r>
            <a:r>
              <a:rPr lang="fi-FI" sz="1600" dirty="0">
                <a:solidFill>
                  <a:schemeClr val="bg1">
                    <a:lumMod val="50000"/>
                  </a:schemeClr>
                </a:solidFill>
                <a:latin typeface="Consolas" panose="020B0609020204030204" pitchFamily="49" charset="0"/>
                <a:cs typeface="Consolas" panose="020B0609020204030204" pitchFamily="49" charset="0"/>
              </a:rPr>
              <a:t> of </a:t>
            </a:r>
            <a:r>
              <a:rPr lang="fi-FI" sz="1600" dirty="0" err="1">
                <a:solidFill>
                  <a:schemeClr val="bg1">
                    <a:lumMod val="50000"/>
                  </a:schemeClr>
                </a:solidFill>
                <a:latin typeface="Consolas" panose="020B0609020204030204" pitchFamily="49" charset="0"/>
                <a:cs typeface="Consolas" panose="020B0609020204030204" pitchFamily="49" charset="0"/>
              </a:rPr>
              <a:t>virtual</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networks</a:t>
            </a:r>
            <a:r>
              <a:rPr lang="fi-FI" sz="1600" dirty="0">
                <a:solidFill>
                  <a:schemeClr val="bg1">
                    <a:lumMod val="50000"/>
                  </a:schemeClr>
                </a:solidFill>
                <a:latin typeface="Consolas" panose="020B0609020204030204" pitchFamily="49" charset="0"/>
                <a:cs typeface="Consolas" panose="020B0609020204030204" pitchFamily="49" charset="0"/>
              </a:rPr>
              <a:t> to help </a:t>
            </a:r>
            <a:r>
              <a:rPr lang="fi-FI" sz="1600" dirty="0" err="1">
                <a:solidFill>
                  <a:schemeClr val="bg1">
                    <a:lumMod val="50000"/>
                  </a:schemeClr>
                </a:solidFill>
                <a:latin typeface="Consolas" panose="020B0609020204030204" pitchFamily="49" charset="0"/>
                <a:cs typeface="Consolas" panose="020B0609020204030204" pitchFamily="49" charset="0"/>
              </a:rPr>
              <a:t>you</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organize</a:t>
            </a:r>
            <a:r>
              <a:rPr lang="fi-FI" sz="1600" dirty="0">
                <a:solidFill>
                  <a:schemeClr val="bg1">
                    <a:lumMod val="50000"/>
                  </a:schemeClr>
                </a:solidFill>
                <a:latin typeface="Consolas" panose="020B0609020204030204" pitchFamily="49" charset="0"/>
                <a:cs typeface="Consolas" panose="020B0609020204030204" pitchFamily="49" charset="0"/>
              </a:rPr>
              <a:t> and </a:t>
            </a:r>
            <a:r>
              <a:rPr lang="fi-FI" sz="1600" dirty="0" err="1">
                <a:solidFill>
                  <a:schemeClr val="bg1">
                    <a:lumMod val="50000"/>
                  </a:schemeClr>
                </a:solidFill>
                <a:latin typeface="Consolas" panose="020B0609020204030204" pitchFamily="49" charset="0"/>
                <a:cs typeface="Consolas" panose="020B0609020204030204" pitchFamily="49" charset="0"/>
              </a:rPr>
              <a:t>secure</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your</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resources</a:t>
            </a:r>
            <a:r>
              <a:rPr lang="fi-FI" sz="1600" dirty="0">
                <a:solidFill>
                  <a:schemeClr val="bg1">
                    <a:lumMod val="50000"/>
                  </a:schemeClr>
                </a:solidFill>
                <a:latin typeface="Consolas" panose="020B0609020204030204" pitchFamily="49" charset="0"/>
                <a:cs typeface="Consolas" panose="020B0609020204030204" pitchFamily="49" charset="0"/>
              </a:rPr>
              <a:t>.</a:t>
            </a:r>
            <a:endParaRPr lang="en" sz="1600" dirty="0">
              <a:solidFill>
                <a:schemeClr val="bg1">
                  <a:lumMod val="50000"/>
                </a:schemeClr>
              </a:solidFill>
              <a:latin typeface="Consolas" panose="020B0609020204030204" pitchFamily="49" charset="0"/>
              <a:cs typeface="Consolas" panose="020B0609020204030204" pitchFamily="49" charset="0"/>
            </a:endParaRPr>
          </a:p>
          <a:p>
            <a:endParaRPr lang="fi-FI" sz="1600" dirty="0">
              <a:solidFill>
                <a:schemeClr val="bg1">
                  <a:lumMod val="50000"/>
                </a:schemeClr>
              </a:solidFill>
              <a:latin typeface="Consolas" panose="020B0609020204030204" pitchFamily="49" charset="0"/>
              <a:cs typeface="Consolas" panose="020B0609020204030204" pitchFamily="49" charset="0"/>
            </a:endParaRPr>
          </a:p>
          <a:p>
            <a:r>
              <a:rPr lang="fi-FI" sz="1600" dirty="0">
                <a:solidFill>
                  <a:srgbClr val="48AFEE"/>
                </a:solidFill>
                <a:latin typeface="Consolas" panose="020B0609020204030204" pitchFamily="49" charset="0"/>
                <a:cs typeface="Consolas" panose="020B0609020204030204" pitchFamily="49" charset="0"/>
              </a:rPr>
              <a:t>Network Security Group (NSG) </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allows</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or</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denies</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inbound</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network</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traffic</a:t>
            </a:r>
            <a:r>
              <a:rPr lang="fi-FI" sz="1600" dirty="0">
                <a:solidFill>
                  <a:schemeClr val="bg1">
                    <a:lumMod val="50000"/>
                  </a:schemeClr>
                </a:solidFill>
                <a:latin typeface="Consolas" panose="020B0609020204030204" pitchFamily="49" charset="0"/>
                <a:cs typeface="Consolas" panose="020B0609020204030204" pitchFamily="49" charset="0"/>
              </a:rPr>
              <a:t> to </a:t>
            </a:r>
            <a:r>
              <a:rPr lang="fi-FI" sz="1600" dirty="0" err="1">
                <a:solidFill>
                  <a:schemeClr val="bg1">
                    <a:lumMod val="50000"/>
                  </a:schemeClr>
                </a:solidFill>
                <a:latin typeface="Consolas" panose="020B0609020204030204" pitchFamily="49" charset="0"/>
                <a:cs typeface="Consolas" panose="020B0609020204030204" pitchFamily="49" charset="0"/>
              </a:rPr>
              <a:t>your</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Azure</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resources</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you’re</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cloud-level</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firewall</a:t>
            </a:r>
            <a:r>
              <a:rPr lang="fi-FI" sz="1600" dirty="0">
                <a:solidFill>
                  <a:schemeClr val="bg1">
                    <a:lumMod val="50000"/>
                  </a:schemeClr>
                </a:solidFill>
                <a:latin typeface="Consolas" panose="020B0609020204030204" pitchFamily="49" charset="0"/>
                <a:cs typeface="Consolas" panose="020B0609020204030204" pitchFamily="49" charset="0"/>
              </a:rPr>
              <a:t> for </a:t>
            </a:r>
            <a:r>
              <a:rPr lang="fi-FI" sz="1600" dirty="0" err="1">
                <a:solidFill>
                  <a:schemeClr val="bg1">
                    <a:lumMod val="50000"/>
                  </a:schemeClr>
                </a:solidFill>
                <a:latin typeface="Consolas" panose="020B0609020204030204" pitchFamily="49" charset="0"/>
                <a:cs typeface="Consolas" panose="020B0609020204030204" pitchFamily="49" charset="0"/>
              </a:rPr>
              <a:t>your</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network</a:t>
            </a:r>
            <a:r>
              <a:rPr lang="fi-FI" sz="1600" dirty="0">
                <a:solidFill>
                  <a:schemeClr val="bg1">
                    <a:lumMod val="50000"/>
                  </a:schemeClr>
                </a:solidFill>
                <a:latin typeface="Consolas" panose="020B0609020204030204" pitchFamily="49" charset="0"/>
                <a:cs typeface="Consolas" panose="020B0609020204030204" pitchFamily="49" charset="0"/>
              </a:rPr>
              <a:t>).</a:t>
            </a:r>
          </a:p>
        </p:txBody>
      </p:sp>
      <p:pic>
        <p:nvPicPr>
          <p:cNvPr id="8" name="Picture 7">
            <a:extLst>
              <a:ext uri="{FF2B5EF4-FFF2-40B4-BE49-F238E27FC236}">
                <a16:creationId xmlns:a16="http://schemas.microsoft.com/office/drawing/2014/main" id="{421463FB-A7DB-9D4E-AA47-294F0AB88DFC}"/>
              </a:ext>
            </a:extLst>
          </p:cNvPr>
          <p:cNvPicPr>
            <a:picLocks noChangeAspect="1"/>
          </p:cNvPicPr>
          <p:nvPr/>
        </p:nvPicPr>
        <p:blipFill>
          <a:blip r:embed="rId2"/>
          <a:stretch>
            <a:fillRect/>
          </a:stretch>
        </p:blipFill>
        <p:spPr>
          <a:xfrm>
            <a:off x="9615555" y="987030"/>
            <a:ext cx="1774687" cy="5412795"/>
          </a:xfrm>
          <a:prstGeom prst="rect">
            <a:avLst/>
          </a:prstGeom>
        </p:spPr>
      </p:pic>
    </p:spTree>
    <p:extLst>
      <p:ext uri="{BB962C8B-B14F-4D97-AF65-F5344CB8AC3E}">
        <p14:creationId xmlns:p14="http://schemas.microsoft.com/office/powerpoint/2010/main" val="353497831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164A080E-0CA4-4411-B7D3-58E2EAA142CB}" vid="{99A8F926-7D70-481C-8571-3C86D5522C9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1502</TotalTime>
  <Words>804</Words>
  <Application>Microsoft Macintosh PowerPoint</Application>
  <PresentationFormat>Widescreen</PresentationFormat>
  <Paragraphs>76</Paragraphs>
  <Slides>20</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Arial</vt:lpstr>
      <vt:lpstr>Calibri</vt:lpstr>
      <vt:lpstr>Calibri Light</vt:lpstr>
      <vt:lpstr>Comic Sans MS</vt:lpstr>
      <vt:lpstr>Consolas</vt:lpstr>
      <vt:lpstr>Segoe UI</vt:lpstr>
      <vt:lpstr>Segoe UI Semibold</vt:lpstr>
      <vt:lpstr>Wingdings</vt:lpstr>
      <vt:lpstr>1_Office Theme</vt:lpstr>
      <vt:lpstr>2_White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up</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Drazen Dodik</dc:creator>
  <cp:lastModifiedBy>Drazen Dodik</cp:lastModifiedBy>
  <cp:revision>2</cp:revision>
  <dcterms:created xsi:type="dcterms:W3CDTF">2019-04-07T09:46:17Z</dcterms:created>
  <dcterms:modified xsi:type="dcterms:W3CDTF">2019-04-08T16:09:22Z</dcterms:modified>
</cp:coreProperties>
</file>